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Montserrat Classic Bold" panose="020B0604020202020204" charset="0"/>
      <p:regular r:id="rId36"/>
    </p:embeddedFont>
    <p:embeddedFont>
      <p:font typeface="Montserrat Light" panose="00000400000000000000" pitchFamily="2" charset="0"/>
      <p:regular r:id="rId37"/>
      <p:italic r:id="rId38"/>
    </p:embeddedFont>
    <p:embeddedFont>
      <p:font typeface="Montserrat Light Bold" panose="020B0604020202020204" charset="0"/>
      <p:regular r:id="rId39"/>
    </p:embeddedFont>
    <p:embeddedFont>
      <p:font typeface="Montserrat Light Bold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9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Short- Video 4:58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mailto:troy.nolan@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hyperlink" Target="mailto:troy.nolan@mi.mun.ca" TargetMode="External"/><Relationship Id="rId13" Type="http://schemas.openxmlformats.org/officeDocument/2006/relationships/hyperlink" Target="http://www.animatedknots.com/index.php?LogoImage=LogoGrog.png&amp;Website=www.animatedknots.com" TargetMode="External"/><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hyperlink" Target="https://paperzz.com/doc/8757468/rigging-stages--bosun-s-chair--and-rope-ladder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youtube.com/watch?v=O6Xc9RlL2g0" TargetMode="External"/><Relationship Id="rId5" Type="http://schemas.openxmlformats.org/officeDocument/2006/relationships/image" Target="../media/image9.svg"/><Relationship Id="rId10" Type="http://schemas.openxmlformats.org/officeDocument/2006/relationships/hyperlink" Target="http://www.surreyknots.org.uk/igkt-knot-charts.htm" TargetMode="External"/><Relationship Id="rId4" Type="http://schemas.openxmlformats.org/officeDocument/2006/relationships/image" Target="../media/image8.png"/><Relationship Id="rId9" Type="http://schemas.openxmlformats.org/officeDocument/2006/relationships/hyperlink" Target="http://www.seasources.net/PDF/PUB102.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Victor.March@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mailto:Ebenezer.March@mi.mun.ca"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Ebenezer.March@mi.mun.ca" TargetMode="External"/><Relationship Id="rId4" Type="http://schemas.openxmlformats.org/officeDocument/2006/relationships/image" Target="../media/image8.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Ebenezer.March@mi.mun.ca" TargetMode="External"/><Relationship Id="rId4" Type="http://schemas.openxmlformats.org/officeDocument/2006/relationships/image" Target="../media/image8.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mailto:Ebenezer.March@mi.mun.ca"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Ebenezer.March@mi.mun.ca" TargetMode="External"/><Relationship Id="rId4" Type="http://schemas.openxmlformats.org/officeDocument/2006/relationships/image" Target="../media/image8.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mailto:Ebenezer.March@mi.mun.c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Ebenezer.March@mi.mun.ca" TargetMode="External"/><Relationship Id="rId4" Type="http://schemas.openxmlformats.org/officeDocument/2006/relationships/image" Target="../media/image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mailto:Ebenezer.March@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sv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hyperlink" Target="mailto:Christopher.Hearn@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mailto:Christopher.Hearn@mi.mun.ca" TargetMode="External"/><Relationship Id="rId5" Type="http://schemas.openxmlformats.org/officeDocument/2006/relationships/image" Target="../media/image9.sv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hyperlink" Target="mailto:Anthony.Patterson@virtualmarine.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hyperlink" Target="mailto:Glenn.Fiander@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mailto:Ebenezer.March@mi.mun.c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nsc@mastermariners.ca"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mailto:nsc@mastermariners.ca" TargetMode="External"/><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mailto:Glenn.Fiander@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mailto:Glenn.Fiander@mi.mun.ca"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mailto:troy.nolan@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hyperlink" Target="mailto:troy.nolan@mi.mun.ca" TargetMode="External"/><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5481"/>
        </a:solidFill>
        <a:effectLst/>
      </p:bgPr>
    </p:bg>
    <p:spTree>
      <p:nvGrpSpPr>
        <p:cNvPr id="1" name=""/>
        <p:cNvGrpSpPr/>
        <p:nvPr/>
      </p:nvGrpSpPr>
      <p:grpSpPr>
        <a:xfrm>
          <a:off x="0" y="0"/>
          <a:ext cx="0" cy="0"/>
          <a:chOff x="0" y="0"/>
          <a:chExt cx="0" cy="0"/>
        </a:xfrm>
      </p:grpSpPr>
      <p:sp>
        <p:nvSpPr>
          <p:cNvPr id="2" name="Freeform 2"/>
          <p:cNvSpPr/>
          <p:nvPr/>
        </p:nvSpPr>
        <p:spPr>
          <a:xfrm>
            <a:off x="-476250" y="-379873"/>
            <a:ext cx="19240500" cy="3581400"/>
          </a:xfrm>
          <a:custGeom>
            <a:avLst/>
            <a:gdLst/>
            <a:ahLst/>
            <a:cxnLst/>
            <a:rect l="l" t="t" r="r" b="b"/>
            <a:pathLst>
              <a:path w="19240500" h="3581400">
                <a:moveTo>
                  <a:pt x="0" y="0"/>
                </a:moveTo>
                <a:lnTo>
                  <a:pt x="19240500" y="0"/>
                </a:lnTo>
                <a:lnTo>
                  <a:pt x="19240500" y="3581401"/>
                </a:lnTo>
                <a:lnTo>
                  <a:pt x="0" y="3581401"/>
                </a:lnTo>
                <a:lnTo>
                  <a:pt x="0" y="0"/>
                </a:lnTo>
                <a:close/>
              </a:path>
            </a:pathLst>
          </a:custGeom>
          <a:blipFill>
            <a:blip r:embed="rId2"/>
            <a:stretch>
              <a:fillRect t="-7197" b="-7197"/>
            </a:stretch>
          </a:blipFill>
        </p:spPr>
      </p:sp>
      <p:grpSp>
        <p:nvGrpSpPr>
          <p:cNvPr id="3" name="Group 3"/>
          <p:cNvGrpSpPr/>
          <p:nvPr/>
        </p:nvGrpSpPr>
        <p:grpSpPr>
          <a:xfrm>
            <a:off x="-75144" y="8799509"/>
            <a:ext cx="19170261" cy="2720022"/>
            <a:chOff x="0" y="0"/>
            <a:chExt cx="5048958" cy="716384"/>
          </a:xfrm>
        </p:grpSpPr>
        <p:sp>
          <p:nvSpPr>
            <p:cNvPr id="4" name="Freeform 4"/>
            <p:cNvSpPr/>
            <p:nvPr/>
          </p:nvSpPr>
          <p:spPr>
            <a:xfrm>
              <a:off x="0" y="0"/>
              <a:ext cx="5048958" cy="716384"/>
            </a:xfrm>
            <a:custGeom>
              <a:avLst/>
              <a:gdLst/>
              <a:ahLst/>
              <a:cxnLst/>
              <a:rect l="l" t="t" r="r" b="b"/>
              <a:pathLst>
                <a:path w="5048958" h="716384">
                  <a:moveTo>
                    <a:pt x="0" y="0"/>
                  </a:moveTo>
                  <a:lnTo>
                    <a:pt x="5048958" y="0"/>
                  </a:lnTo>
                  <a:lnTo>
                    <a:pt x="5048958" y="716384"/>
                  </a:lnTo>
                  <a:lnTo>
                    <a:pt x="0" y="716384"/>
                  </a:lnTo>
                  <a:close/>
                </a:path>
              </a:pathLst>
            </a:custGeom>
            <a:solidFill>
              <a:srgbClr val="FCFEFE"/>
            </a:solidFill>
          </p:spPr>
        </p:sp>
        <p:sp>
          <p:nvSpPr>
            <p:cNvPr id="5" name="TextBox 5"/>
            <p:cNvSpPr txBox="1"/>
            <p:nvPr/>
          </p:nvSpPr>
          <p:spPr>
            <a:xfrm>
              <a:off x="0" y="-47625"/>
              <a:ext cx="5048958" cy="764009"/>
            </a:xfrm>
            <a:prstGeom prst="rect">
              <a:avLst/>
            </a:prstGeom>
          </p:spPr>
          <p:txBody>
            <a:bodyPr lIns="50800" tIns="50800" rIns="50800" bIns="50800" rtlCol="0" anchor="ctr"/>
            <a:lstStyle/>
            <a:p>
              <a:pPr algn="ctr">
                <a:lnSpc>
                  <a:spcPts val="3220"/>
                </a:lnSpc>
              </a:pPr>
              <a:endParaRPr/>
            </a:p>
          </p:txBody>
        </p:sp>
      </p:grpSp>
      <p:sp>
        <p:nvSpPr>
          <p:cNvPr id="6" name="Freeform 6"/>
          <p:cNvSpPr/>
          <p:nvPr/>
        </p:nvSpPr>
        <p:spPr>
          <a:xfrm>
            <a:off x="1738553" y="9184296"/>
            <a:ext cx="2014904" cy="792185"/>
          </a:xfrm>
          <a:custGeom>
            <a:avLst/>
            <a:gdLst/>
            <a:ahLst/>
            <a:cxnLst/>
            <a:rect l="l" t="t" r="r" b="b"/>
            <a:pathLst>
              <a:path w="2014904" h="792185">
                <a:moveTo>
                  <a:pt x="0" y="0"/>
                </a:moveTo>
                <a:lnTo>
                  <a:pt x="2014904" y="0"/>
                </a:lnTo>
                <a:lnTo>
                  <a:pt x="2014904" y="792185"/>
                </a:lnTo>
                <a:lnTo>
                  <a:pt x="0" y="792185"/>
                </a:lnTo>
                <a:lnTo>
                  <a:pt x="0" y="0"/>
                </a:lnTo>
                <a:close/>
              </a:path>
            </a:pathLst>
          </a:custGeom>
          <a:blipFill>
            <a:blip r:embed="rId3"/>
            <a:stretch>
              <a:fillRect/>
            </a:stretch>
          </a:blipFill>
        </p:spPr>
      </p:sp>
      <p:sp>
        <p:nvSpPr>
          <p:cNvPr id="7" name="Freeform 7"/>
          <p:cNvSpPr/>
          <p:nvPr/>
        </p:nvSpPr>
        <p:spPr>
          <a:xfrm>
            <a:off x="15193098" y="9184296"/>
            <a:ext cx="1564012" cy="930176"/>
          </a:xfrm>
          <a:custGeom>
            <a:avLst/>
            <a:gdLst/>
            <a:ahLst/>
            <a:cxnLst/>
            <a:rect l="l" t="t" r="r" b="b"/>
            <a:pathLst>
              <a:path w="1564012" h="930176">
                <a:moveTo>
                  <a:pt x="0" y="0"/>
                </a:moveTo>
                <a:lnTo>
                  <a:pt x="1564012" y="0"/>
                </a:lnTo>
                <a:lnTo>
                  <a:pt x="1564012" y="930176"/>
                </a:lnTo>
                <a:lnTo>
                  <a:pt x="0" y="930176"/>
                </a:lnTo>
                <a:lnTo>
                  <a:pt x="0" y="0"/>
                </a:lnTo>
                <a:close/>
              </a:path>
            </a:pathLst>
          </a:custGeom>
          <a:blipFill>
            <a:blip r:embed="rId4"/>
            <a:stretch>
              <a:fillRect/>
            </a:stretch>
          </a:blipFill>
        </p:spPr>
      </p:sp>
      <p:sp>
        <p:nvSpPr>
          <p:cNvPr id="8" name="TextBox 8"/>
          <p:cNvSpPr txBox="1"/>
          <p:nvPr/>
        </p:nvSpPr>
        <p:spPr>
          <a:xfrm>
            <a:off x="1373115" y="3625576"/>
            <a:ext cx="16273743" cy="2679699"/>
          </a:xfrm>
          <a:prstGeom prst="rect">
            <a:avLst/>
          </a:prstGeom>
        </p:spPr>
        <p:txBody>
          <a:bodyPr lIns="0" tIns="0" rIns="0" bIns="0" rtlCol="0" anchor="t">
            <a:spAutoFit/>
          </a:bodyPr>
          <a:lstStyle/>
          <a:p>
            <a:pPr algn="just">
              <a:lnSpc>
                <a:spcPts val="10399"/>
              </a:lnSpc>
            </a:pPr>
            <a:r>
              <a:rPr lang="en-US" sz="9999">
                <a:solidFill>
                  <a:srgbClr val="FCFEFE"/>
                </a:solidFill>
                <a:latin typeface="Montserrat Classic Bold"/>
              </a:rPr>
              <a:t>NAUTICAL SKILLS </a:t>
            </a:r>
          </a:p>
          <a:p>
            <a:pPr algn="just">
              <a:lnSpc>
                <a:spcPts val="10399"/>
              </a:lnSpc>
            </a:pPr>
            <a:r>
              <a:rPr lang="en-US" sz="9999">
                <a:solidFill>
                  <a:srgbClr val="FCFEFE"/>
                </a:solidFill>
                <a:latin typeface="Montserrat Classic Bold"/>
              </a:rPr>
              <a:t>COMPETITION </a:t>
            </a:r>
            <a:r>
              <a:rPr lang="en-US" sz="9999">
                <a:solidFill>
                  <a:srgbClr val="AD8330"/>
                </a:solidFill>
                <a:latin typeface="Montserrat Classic Bold"/>
              </a:rPr>
              <a:t>2024</a:t>
            </a:r>
          </a:p>
        </p:txBody>
      </p:sp>
      <p:sp>
        <p:nvSpPr>
          <p:cNvPr id="9" name="Freeform 9"/>
          <p:cNvSpPr/>
          <p:nvPr/>
        </p:nvSpPr>
        <p:spPr>
          <a:xfrm>
            <a:off x="6344628" y="8799509"/>
            <a:ext cx="6257299" cy="1487491"/>
          </a:xfrm>
          <a:custGeom>
            <a:avLst/>
            <a:gdLst/>
            <a:ahLst/>
            <a:cxnLst/>
            <a:rect l="l" t="t" r="r" b="b"/>
            <a:pathLst>
              <a:path w="6257299" h="1487491">
                <a:moveTo>
                  <a:pt x="0" y="0"/>
                </a:moveTo>
                <a:lnTo>
                  <a:pt x="6257299" y="0"/>
                </a:lnTo>
                <a:lnTo>
                  <a:pt x="6257299" y="1487491"/>
                </a:lnTo>
                <a:lnTo>
                  <a:pt x="0" y="1487491"/>
                </a:lnTo>
                <a:lnTo>
                  <a:pt x="0" y="0"/>
                </a:lnTo>
                <a:close/>
              </a:path>
            </a:pathLst>
          </a:custGeom>
          <a:blipFill>
            <a:blip r:embed="rId5"/>
            <a:stretch>
              <a:fillRect/>
            </a:stretch>
          </a:blipFill>
        </p:spPr>
      </p:sp>
      <p:sp>
        <p:nvSpPr>
          <p:cNvPr id="10" name="TextBox 10"/>
          <p:cNvSpPr txBox="1"/>
          <p:nvPr/>
        </p:nvSpPr>
        <p:spPr>
          <a:xfrm>
            <a:off x="1373115" y="6934897"/>
            <a:ext cx="13819983" cy="805701"/>
          </a:xfrm>
          <a:prstGeom prst="rect">
            <a:avLst/>
          </a:prstGeom>
        </p:spPr>
        <p:txBody>
          <a:bodyPr lIns="0" tIns="0" rIns="0" bIns="0" rtlCol="0" anchor="t">
            <a:spAutoFit/>
          </a:bodyPr>
          <a:lstStyle/>
          <a:p>
            <a:pPr>
              <a:lnSpc>
                <a:spcPts val="6136"/>
              </a:lnSpc>
            </a:pPr>
            <a:r>
              <a:rPr lang="en-US" sz="5900">
                <a:solidFill>
                  <a:srgbClr val="AD8330"/>
                </a:solidFill>
                <a:latin typeface="Montserrat Classic Bold"/>
              </a:rPr>
              <a:t>Teams Kick Off &amp; Exercise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5475978" y="2767960"/>
            <a:ext cx="4272929" cy="436418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Fisherman’s Bend</a:t>
            </a:r>
          </a:p>
          <a:p>
            <a:pPr marL="475964" lvl="1" indent="-237982">
              <a:lnSpc>
                <a:spcPts val="3306"/>
              </a:lnSpc>
              <a:buFont typeface="Arial"/>
              <a:buChar char="•"/>
            </a:pPr>
            <a:r>
              <a:rPr lang="en-US" sz="2204">
                <a:solidFill>
                  <a:srgbClr val="004B84"/>
                </a:solidFill>
                <a:latin typeface="Montserrat Light Bold"/>
              </a:rPr>
              <a:t>Fisherman’s knot</a:t>
            </a:r>
          </a:p>
          <a:p>
            <a:pPr marL="475964" lvl="1" indent="-237982">
              <a:lnSpc>
                <a:spcPts val="3306"/>
              </a:lnSpc>
              <a:buFont typeface="Arial"/>
              <a:buChar char="•"/>
            </a:pPr>
            <a:r>
              <a:rPr lang="en-US" sz="2204">
                <a:solidFill>
                  <a:srgbClr val="004B84"/>
                </a:solidFill>
                <a:latin typeface="Montserrat Light Bold"/>
              </a:rPr>
              <a:t>Reef Knot</a:t>
            </a:r>
          </a:p>
          <a:p>
            <a:pPr marL="475964" lvl="1" indent="-237982">
              <a:lnSpc>
                <a:spcPts val="3306"/>
              </a:lnSpc>
              <a:buFont typeface="Arial"/>
              <a:buChar char="•"/>
            </a:pPr>
            <a:r>
              <a:rPr lang="en-US" sz="2204">
                <a:solidFill>
                  <a:srgbClr val="004B84"/>
                </a:solidFill>
                <a:latin typeface="Montserrat Light Bold"/>
              </a:rPr>
              <a:t>Jury Mast Knot</a:t>
            </a:r>
          </a:p>
          <a:p>
            <a:pPr marL="475964" lvl="1" indent="-237982">
              <a:lnSpc>
                <a:spcPts val="3306"/>
              </a:lnSpc>
              <a:buFont typeface="Arial"/>
              <a:buChar char="•"/>
            </a:pPr>
            <a:r>
              <a:rPr lang="en-US" sz="2204">
                <a:solidFill>
                  <a:srgbClr val="004B84"/>
                </a:solidFill>
                <a:latin typeface="Montserrat Light Bold"/>
              </a:rPr>
              <a:t>Figure 8 Loop</a:t>
            </a:r>
          </a:p>
          <a:p>
            <a:pPr marL="475964" lvl="1" indent="-237982">
              <a:lnSpc>
                <a:spcPts val="3306"/>
              </a:lnSpc>
              <a:buFont typeface="Arial"/>
              <a:buChar char="•"/>
            </a:pPr>
            <a:r>
              <a:rPr lang="en-US" sz="2204">
                <a:solidFill>
                  <a:srgbClr val="004B84"/>
                </a:solidFill>
                <a:latin typeface="Montserrat Light Bold"/>
              </a:rPr>
              <a:t>Timber Hitch</a:t>
            </a:r>
          </a:p>
          <a:p>
            <a:pPr marL="475964" lvl="1" indent="-237982">
              <a:lnSpc>
                <a:spcPts val="3306"/>
              </a:lnSpc>
              <a:buFont typeface="Arial"/>
              <a:buChar char="•"/>
            </a:pPr>
            <a:r>
              <a:rPr lang="en-US" sz="2204">
                <a:solidFill>
                  <a:srgbClr val="004B84"/>
                </a:solidFill>
                <a:latin typeface="Montserrat Light Bold"/>
              </a:rPr>
              <a:t>Rolling Hitch</a:t>
            </a:r>
          </a:p>
          <a:p>
            <a:pPr marL="475964" lvl="1" indent="-237982">
              <a:lnSpc>
                <a:spcPts val="3306"/>
              </a:lnSpc>
              <a:buFont typeface="Arial"/>
              <a:buChar char="•"/>
            </a:pPr>
            <a:r>
              <a:rPr lang="en-US" sz="2204">
                <a:solidFill>
                  <a:srgbClr val="004B84"/>
                </a:solidFill>
                <a:latin typeface="Montserrat Light Bold"/>
              </a:rPr>
              <a:t>Constrictor Hitch</a:t>
            </a:r>
          </a:p>
          <a:p>
            <a:pPr marL="475964" lvl="1" indent="-237982">
              <a:lnSpc>
                <a:spcPts val="3306"/>
              </a:lnSpc>
              <a:buFont typeface="Arial"/>
              <a:buChar char="•"/>
            </a:pPr>
            <a:r>
              <a:rPr lang="en-US" sz="2204">
                <a:solidFill>
                  <a:srgbClr val="004B84"/>
                </a:solidFill>
                <a:latin typeface="Montserrat Light Bold"/>
              </a:rPr>
              <a:t>Cow Hitch</a:t>
            </a:r>
          </a:p>
          <a:p>
            <a:pPr marL="475964" lvl="1" indent="-237982" algn="l">
              <a:lnSpc>
                <a:spcPts val="3306"/>
              </a:lnSpc>
              <a:buFont typeface="Arial"/>
              <a:buChar char="•"/>
            </a:pPr>
            <a:r>
              <a:rPr lang="en-US" sz="2204">
                <a:solidFill>
                  <a:srgbClr val="004B84"/>
                </a:solidFill>
                <a:latin typeface="Montserrat Light Bold"/>
              </a:rPr>
              <a:t>Highwayman’s Hitch </a:t>
            </a:r>
          </a:p>
        </p:txBody>
      </p:sp>
      <p:sp>
        <p:nvSpPr>
          <p:cNvPr id="12" name="TextBox 12"/>
          <p:cNvSpPr txBox="1"/>
          <p:nvPr/>
        </p:nvSpPr>
        <p:spPr>
          <a:xfrm>
            <a:off x="5915442" y="208052"/>
            <a:ext cx="6457117"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SEAMANSHIP</a:t>
            </a:r>
          </a:p>
        </p:txBody>
      </p:sp>
      <p:sp>
        <p:nvSpPr>
          <p:cNvPr id="13" name="TextBox 13"/>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Troy Nolan</a:t>
            </a:r>
          </a:p>
          <a:p>
            <a:pPr>
              <a:lnSpc>
                <a:spcPts val="3639"/>
              </a:lnSpc>
            </a:pPr>
            <a:r>
              <a:rPr lang="en-US" sz="2599" u="sng" dirty="0">
                <a:solidFill>
                  <a:schemeClr val="bg1"/>
                </a:solidFill>
                <a:latin typeface="Montserrat Light"/>
                <a:hlinkClick r:id="rId8" tooltip="mailto:troy.nolan@mi.mun.ca">
                  <a:extLst>
                    <a:ext uri="{A12FA001-AC4F-418D-AE19-62706E023703}">
                      <ahyp:hlinkClr xmlns:ahyp="http://schemas.microsoft.com/office/drawing/2018/hyperlinkcolor" val="tx"/>
                    </a:ext>
                  </a:extLst>
                </a:hlinkClick>
              </a:rPr>
              <a:t>troy.nolan@mi.mun.ca</a:t>
            </a:r>
          </a:p>
          <a:p>
            <a:pPr algn="l">
              <a:lnSpc>
                <a:spcPts val="3639"/>
              </a:lnSpc>
            </a:pPr>
            <a:r>
              <a:rPr lang="en-US" sz="2599" dirty="0">
                <a:solidFill>
                  <a:srgbClr val="FCFEFE"/>
                </a:solidFill>
                <a:latin typeface="Montserrat Light"/>
              </a:rPr>
              <a:t>Office: W3000A  </a:t>
            </a:r>
          </a:p>
        </p:txBody>
      </p:sp>
      <p:sp>
        <p:nvSpPr>
          <p:cNvPr id="14" name="TextBox 14"/>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Rigging Room </a:t>
            </a:r>
          </a:p>
          <a:p>
            <a:pPr>
              <a:lnSpc>
                <a:spcPts val="3640"/>
              </a:lnSpc>
              <a:spcBef>
                <a:spcPct val="0"/>
              </a:spcBef>
            </a:pPr>
            <a:r>
              <a:rPr lang="en-US" sz="2600">
                <a:solidFill>
                  <a:srgbClr val="FCFEFE"/>
                </a:solidFill>
                <a:latin typeface="Montserrat Light"/>
              </a:rPr>
              <a:t>(First Floor- MI)</a:t>
            </a:r>
          </a:p>
        </p:txBody>
      </p:sp>
      <p:sp>
        <p:nvSpPr>
          <p:cNvPr id="15" name="TextBox 15"/>
          <p:cNvSpPr txBox="1"/>
          <p:nvPr/>
        </p:nvSpPr>
        <p:spPr>
          <a:xfrm>
            <a:off x="4744943" y="1401257"/>
            <a:ext cx="8798114" cy="839022"/>
          </a:xfrm>
          <a:prstGeom prst="rect">
            <a:avLst/>
          </a:prstGeom>
        </p:spPr>
        <p:txBody>
          <a:bodyPr lIns="0" tIns="0" rIns="0" bIns="0" rtlCol="0" anchor="t">
            <a:spAutoFit/>
          </a:bodyPr>
          <a:lstStyle/>
          <a:p>
            <a:pPr algn="ctr">
              <a:lnSpc>
                <a:spcPts val="6666"/>
              </a:lnSpc>
            </a:pPr>
            <a:r>
              <a:rPr lang="en-US" sz="4444">
                <a:solidFill>
                  <a:srgbClr val="004B84"/>
                </a:solidFill>
                <a:latin typeface="Montserrat Light Bold Italics"/>
              </a:rPr>
              <a:t>Information and Resources</a:t>
            </a:r>
          </a:p>
        </p:txBody>
      </p:sp>
      <p:sp>
        <p:nvSpPr>
          <p:cNvPr id="16" name="TextBox 16"/>
          <p:cNvSpPr txBox="1"/>
          <p:nvPr/>
        </p:nvSpPr>
        <p:spPr>
          <a:xfrm>
            <a:off x="1028700" y="2766901"/>
            <a:ext cx="4447278" cy="480233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Monkey Fist</a:t>
            </a:r>
          </a:p>
          <a:p>
            <a:pPr marL="475964" lvl="1" indent="-237982">
              <a:lnSpc>
                <a:spcPts val="3306"/>
              </a:lnSpc>
              <a:buFont typeface="Arial"/>
              <a:buChar char="•"/>
            </a:pPr>
            <a:r>
              <a:rPr lang="en-US" sz="2204">
                <a:solidFill>
                  <a:srgbClr val="004B84"/>
                </a:solidFill>
                <a:latin typeface="Montserrat Light Bold"/>
              </a:rPr>
              <a:t>Bowline</a:t>
            </a:r>
          </a:p>
          <a:p>
            <a:pPr marL="475964" lvl="1" indent="-237982">
              <a:lnSpc>
                <a:spcPts val="3306"/>
              </a:lnSpc>
              <a:buFont typeface="Arial"/>
              <a:buChar char="•"/>
            </a:pPr>
            <a:r>
              <a:rPr lang="en-US" sz="2204">
                <a:solidFill>
                  <a:srgbClr val="004B84"/>
                </a:solidFill>
                <a:latin typeface="Montserrat Light Bold"/>
              </a:rPr>
              <a:t>Bowline on the Bight</a:t>
            </a:r>
          </a:p>
          <a:p>
            <a:pPr marL="475964" lvl="1" indent="-237982">
              <a:lnSpc>
                <a:spcPts val="3306"/>
              </a:lnSpc>
              <a:buFont typeface="Arial"/>
              <a:buChar char="•"/>
            </a:pPr>
            <a:r>
              <a:rPr lang="en-US" sz="2204">
                <a:solidFill>
                  <a:srgbClr val="004B84"/>
                </a:solidFill>
                <a:latin typeface="Montserrat Light Bold"/>
              </a:rPr>
              <a:t>Running Bowline</a:t>
            </a:r>
          </a:p>
          <a:p>
            <a:pPr marL="475964" lvl="1" indent="-237982">
              <a:lnSpc>
                <a:spcPts val="3306"/>
              </a:lnSpc>
              <a:buFont typeface="Arial"/>
              <a:buChar char="•"/>
            </a:pPr>
            <a:r>
              <a:rPr lang="en-US" sz="2204">
                <a:solidFill>
                  <a:srgbClr val="004B84"/>
                </a:solidFill>
                <a:latin typeface="Montserrat Light Bold"/>
              </a:rPr>
              <a:t>Water Bowline</a:t>
            </a:r>
          </a:p>
          <a:p>
            <a:pPr marL="475964" lvl="1" indent="-237982">
              <a:lnSpc>
                <a:spcPts val="3306"/>
              </a:lnSpc>
              <a:buFont typeface="Arial"/>
              <a:buChar char="•"/>
            </a:pPr>
            <a:r>
              <a:rPr lang="en-US" sz="2204">
                <a:solidFill>
                  <a:srgbClr val="004B84"/>
                </a:solidFill>
                <a:latin typeface="Montserrat Light Bold"/>
              </a:rPr>
              <a:t>Spanish Bowline Knot</a:t>
            </a:r>
          </a:p>
          <a:p>
            <a:pPr marL="475964" lvl="1" indent="-237982">
              <a:lnSpc>
                <a:spcPts val="3306"/>
              </a:lnSpc>
              <a:buFont typeface="Arial"/>
              <a:buChar char="•"/>
            </a:pPr>
            <a:r>
              <a:rPr lang="en-US" sz="2204">
                <a:solidFill>
                  <a:srgbClr val="004B84"/>
                </a:solidFill>
                <a:latin typeface="Montserrat Light Bold"/>
              </a:rPr>
              <a:t>Carrick Bend</a:t>
            </a:r>
          </a:p>
          <a:p>
            <a:pPr marL="475964" lvl="1" indent="-237982">
              <a:lnSpc>
                <a:spcPts val="3306"/>
              </a:lnSpc>
              <a:buFont typeface="Arial"/>
              <a:buChar char="•"/>
            </a:pPr>
            <a:r>
              <a:rPr lang="en-US" sz="2204">
                <a:solidFill>
                  <a:srgbClr val="004B84"/>
                </a:solidFill>
                <a:latin typeface="Montserrat Light Bold"/>
              </a:rPr>
              <a:t>Alpine Butterfly Loop</a:t>
            </a:r>
          </a:p>
          <a:p>
            <a:pPr marL="475964" lvl="1" indent="-237982">
              <a:lnSpc>
                <a:spcPts val="3306"/>
              </a:lnSpc>
              <a:buFont typeface="Arial"/>
              <a:buChar char="•"/>
            </a:pPr>
            <a:r>
              <a:rPr lang="en-US" sz="2204">
                <a:solidFill>
                  <a:srgbClr val="004B84"/>
                </a:solidFill>
                <a:latin typeface="Montserrat Light Bold"/>
              </a:rPr>
              <a:t>Sheet Bend - one way, a.k.a. Tucked Sheet Bend</a:t>
            </a:r>
          </a:p>
          <a:p>
            <a:pPr marL="475964" lvl="1" indent="-237982" algn="l">
              <a:lnSpc>
                <a:spcPts val="3306"/>
              </a:lnSpc>
              <a:buFont typeface="Arial"/>
              <a:buChar char="•"/>
            </a:pPr>
            <a:r>
              <a:rPr lang="en-US" sz="2204">
                <a:solidFill>
                  <a:srgbClr val="004B84"/>
                </a:solidFill>
                <a:latin typeface="Montserrat Light Bold"/>
              </a:rPr>
              <a:t>Double Sheet Bend</a:t>
            </a:r>
          </a:p>
        </p:txBody>
      </p:sp>
      <p:sp>
        <p:nvSpPr>
          <p:cNvPr id="17" name="TextBox 17"/>
          <p:cNvSpPr txBox="1"/>
          <p:nvPr/>
        </p:nvSpPr>
        <p:spPr>
          <a:xfrm>
            <a:off x="11633153" y="2771643"/>
            <a:ext cx="6301352" cy="516428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Stoppers:  Common Rope Stopper; West Country Stopper </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Splices (Three- Strand):  Short splice; Long Splice; Eye Splice; Back Splice</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Working Aloft:  Bosun’s Chair Hitch; Stage Hitch; Scaffold Hitch </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Rigging Purchases:  Two-fold;        Three-fold; Gyn Tackle</a:t>
            </a:r>
          </a:p>
          <a:p>
            <a:pPr algn="l">
              <a:lnSpc>
                <a:spcPts val="3306"/>
              </a:lnSpc>
            </a:pPr>
            <a:endParaRPr lang="en-US" sz="2204">
              <a:solidFill>
                <a:srgbClr val="004B84"/>
              </a:solidFill>
              <a:latin typeface="Montserrat Light Bold"/>
            </a:endParaRPr>
          </a:p>
        </p:txBody>
      </p:sp>
      <p:sp>
        <p:nvSpPr>
          <p:cNvPr id="18" name="AutoShape 18"/>
          <p:cNvSpPr/>
          <p:nvPr/>
        </p:nvSpPr>
        <p:spPr>
          <a:xfrm flipV="1">
            <a:off x="10407156" y="2659580"/>
            <a:ext cx="19050" cy="5429757"/>
          </a:xfrm>
          <a:prstGeom prst="line">
            <a:avLst/>
          </a:prstGeom>
          <a:ln w="114300" cap="flat">
            <a:solidFill>
              <a:srgbClr val="004B84"/>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5915442" y="208052"/>
            <a:ext cx="6457117"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SEAMANSHIP</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Troy Nolan</a:t>
            </a:r>
          </a:p>
          <a:p>
            <a:pPr>
              <a:lnSpc>
                <a:spcPts val="3639"/>
              </a:lnSpc>
            </a:pPr>
            <a:r>
              <a:rPr lang="en-US" sz="2599" u="sng" dirty="0">
                <a:solidFill>
                  <a:schemeClr val="bg1"/>
                </a:solidFill>
                <a:latin typeface="Montserrat Light"/>
                <a:hlinkClick r:id="rId8" tooltip="mailto:troy.nolan@mi.mun.ca">
                  <a:extLst>
                    <a:ext uri="{A12FA001-AC4F-418D-AE19-62706E023703}">
                      <ahyp:hlinkClr xmlns:ahyp="http://schemas.microsoft.com/office/drawing/2018/hyperlinkcolor" val="tx"/>
                    </a:ext>
                  </a:extLst>
                </a:hlinkClick>
              </a:rPr>
              <a:t>troy.nolan@mi.mun.ca</a:t>
            </a:r>
          </a:p>
          <a:p>
            <a:pPr algn="l">
              <a:lnSpc>
                <a:spcPts val="3639"/>
              </a:lnSpc>
            </a:pPr>
            <a:r>
              <a:rPr lang="en-US" sz="2599" dirty="0">
                <a:solidFill>
                  <a:srgbClr val="FCFEFE"/>
                </a:solidFill>
                <a:latin typeface="Montserrat Light"/>
              </a:rPr>
              <a:t>Office: W3000A  </a:t>
            </a:r>
          </a:p>
        </p:txBody>
      </p:sp>
      <p:sp>
        <p:nvSpPr>
          <p:cNvPr id="13" name="TextBox 13"/>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Rigging Room </a:t>
            </a:r>
          </a:p>
          <a:p>
            <a:pPr>
              <a:lnSpc>
                <a:spcPts val="3640"/>
              </a:lnSpc>
              <a:spcBef>
                <a:spcPct val="0"/>
              </a:spcBef>
            </a:pPr>
            <a:r>
              <a:rPr lang="en-US" sz="2600">
                <a:solidFill>
                  <a:srgbClr val="FCFEFE"/>
                </a:solidFill>
                <a:latin typeface="Montserrat Light"/>
              </a:rPr>
              <a:t>(First Floor- MI)</a:t>
            </a:r>
          </a:p>
        </p:txBody>
      </p:sp>
      <p:sp>
        <p:nvSpPr>
          <p:cNvPr id="14" name="TextBox 14"/>
          <p:cNvSpPr txBox="1"/>
          <p:nvPr/>
        </p:nvSpPr>
        <p:spPr>
          <a:xfrm>
            <a:off x="4744943" y="1399650"/>
            <a:ext cx="8798114" cy="839022"/>
          </a:xfrm>
          <a:prstGeom prst="rect">
            <a:avLst/>
          </a:prstGeom>
        </p:spPr>
        <p:txBody>
          <a:bodyPr lIns="0" tIns="0" rIns="0" bIns="0" rtlCol="0" anchor="t">
            <a:spAutoFit/>
          </a:bodyPr>
          <a:lstStyle/>
          <a:p>
            <a:pPr algn="ctr">
              <a:lnSpc>
                <a:spcPts val="6666"/>
              </a:lnSpc>
            </a:pPr>
            <a:r>
              <a:rPr lang="en-US" sz="4444">
                <a:solidFill>
                  <a:srgbClr val="004B84"/>
                </a:solidFill>
                <a:latin typeface="Montserrat Light Bold Italics"/>
              </a:rPr>
              <a:t>References</a:t>
            </a:r>
          </a:p>
        </p:txBody>
      </p:sp>
      <p:sp>
        <p:nvSpPr>
          <p:cNvPr id="15" name="TextBox 15"/>
          <p:cNvSpPr txBox="1"/>
          <p:nvPr/>
        </p:nvSpPr>
        <p:spPr>
          <a:xfrm>
            <a:off x="1028700" y="2347013"/>
            <a:ext cx="16314676" cy="5983431"/>
          </a:xfrm>
          <a:prstGeom prst="rect">
            <a:avLst/>
          </a:prstGeom>
        </p:spPr>
        <p:txBody>
          <a:bodyPr lIns="0" tIns="0" rIns="0" bIns="0" rtlCol="0" anchor="t">
            <a:spAutoFit/>
          </a:bodyPr>
          <a:lstStyle/>
          <a:p>
            <a:pPr marL="475964" lvl="1" indent="-237982">
              <a:lnSpc>
                <a:spcPts val="3306"/>
              </a:lnSpc>
              <a:buFont typeface="Arial"/>
              <a:buChar char="•"/>
            </a:pPr>
            <a:r>
              <a:rPr lang="en-US" sz="2204" dirty="0">
                <a:solidFill>
                  <a:schemeClr val="tx2"/>
                </a:solidFill>
                <a:latin typeface="Montserrat Light Bold"/>
              </a:rPr>
              <a:t>Seamanship Techniques, D.J. House</a:t>
            </a:r>
          </a:p>
          <a:p>
            <a:pPr>
              <a:lnSpc>
                <a:spcPts val="3306"/>
              </a:lnSpc>
            </a:pPr>
            <a:endParaRPr lang="en-US" sz="2204" dirty="0">
              <a:solidFill>
                <a:schemeClr val="tx2"/>
              </a:solidFill>
              <a:latin typeface="Montserrat Light Bold"/>
            </a:endParaRPr>
          </a:p>
          <a:p>
            <a:pPr marL="475964" lvl="1" indent="-237982">
              <a:lnSpc>
                <a:spcPts val="3306"/>
              </a:lnSpc>
              <a:buFont typeface="Arial"/>
              <a:buChar char="•"/>
            </a:pPr>
            <a:r>
              <a:rPr lang="en-US" sz="2204" u="sng" dirty="0">
                <a:solidFill>
                  <a:schemeClr val="tx2"/>
                </a:solidFill>
                <a:latin typeface="Montserrat Light Bold"/>
                <a:hlinkClick r:id="rId9" tooltip="http://www.seasources.net/PDF/PUB102.pdf">
                  <a:extLst>
                    <a:ext uri="{A12FA001-AC4F-418D-AE19-62706E023703}">
                      <ahyp:hlinkClr xmlns:ahyp="http://schemas.microsoft.com/office/drawing/2018/hyperlinkcolor" val="tx"/>
                    </a:ext>
                  </a:extLst>
                </a:hlinkClick>
              </a:rPr>
              <a:t>http://www.seasources.net/PDF/PUB102.pdf</a:t>
            </a:r>
            <a:r>
              <a:rPr lang="en-US" sz="2204" dirty="0">
                <a:solidFill>
                  <a:schemeClr val="tx2"/>
                </a:solidFill>
                <a:latin typeface="Montserrat Light Bold"/>
              </a:rPr>
              <a:t> (INTERCO pp. 3, 6-8, 9sect.6, 22-23, Chapters 2&amp;3)</a:t>
            </a:r>
          </a:p>
          <a:p>
            <a:pPr>
              <a:lnSpc>
                <a:spcPts val="3306"/>
              </a:lnSpc>
            </a:pPr>
            <a:endParaRPr lang="en-US" sz="2204" dirty="0">
              <a:solidFill>
                <a:schemeClr val="tx2"/>
              </a:solidFill>
              <a:latin typeface="Montserrat Light Bold"/>
            </a:endParaRPr>
          </a:p>
          <a:p>
            <a:pPr marL="475964" lvl="1" indent="-237982">
              <a:lnSpc>
                <a:spcPts val="3306"/>
              </a:lnSpc>
              <a:buFont typeface="Arial"/>
              <a:buChar char="•"/>
            </a:pPr>
            <a:r>
              <a:rPr lang="en-US" sz="2204" dirty="0">
                <a:solidFill>
                  <a:schemeClr val="tx2"/>
                </a:solidFill>
                <a:latin typeface="Montserrat Light Bold"/>
              </a:rPr>
              <a:t>One representative from each team can pick up a hard copy of INTERCO from Capt. Ennis.</a:t>
            </a:r>
          </a:p>
          <a:p>
            <a:pPr>
              <a:lnSpc>
                <a:spcPts val="3306"/>
              </a:lnSpc>
            </a:pPr>
            <a:endParaRPr lang="en-US" sz="2204" dirty="0">
              <a:solidFill>
                <a:schemeClr val="tx2"/>
              </a:solidFill>
              <a:latin typeface="Montserrat Light Bold"/>
            </a:endParaRPr>
          </a:p>
          <a:p>
            <a:pPr marL="475964" lvl="1" indent="-237982">
              <a:lnSpc>
                <a:spcPts val="3306"/>
              </a:lnSpc>
              <a:buFont typeface="Arial"/>
              <a:buChar char="•"/>
            </a:pPr>
            <a:r>
              <a:rPr lang="en-US" sz="2204" u="sng" dirty="0">
                <a:solidFill>
                  <a:schemeClr val="tx2"/>
                </a:solidFill>
                <a:latin typeface="Montserrat Light Bold"/>
                <a:hlinkClick r:id="rId10" tooltip="http://www.surreyknots.org.uk/igkt-knot-charts.htm">
                  <a:extLst>
                    <a:ext uri="{A12FA001-AC4F-418D-AE19-62706E023703}">
                      <ahyp:hlinkClr xmlns:ahyp="http://schemas.microsoft.com/office/drawing/2018/hyperlinkcolor" val="tx"/>
                    </a:ext>
                  </a:extLst>
                </a:hlinkClick>
              </a:rPr>
              <a:t>http://www.surreyknots.org.uk/igkt-knot-charts.htm</a:t>
            </a:r>
            <a:r>
              <a:rPr lang="en-US" sz="2204" dirty="0">
                <a:solidFill>
                  <a:schemeClr val="tx2"/>
                </a:solidFill>
                <a:latin typeface="Montserrat Light Bold"/>
              </a:rPr>
              <a:t> </a:t>
            </a:r>
          </a:p>
          <a:p>
            <a:pPr>
              <a:lnSpc>
                <a:spcPts val="3306"/>
              </a:lnSpc>
            </a:pPr>
            <a:endParaRPr lang="en-US" sz="2204" dirty="0">
              <a:solidFill>
                <a:schemeClr val="tx2"/>
              </a:solidFill>
              <a:latin typeface="Montserrat Light Bold"/>
            </a:endParaRPr>
          </a:p>
          <a:p>
            <a:pPr marL="475964" lvl="1" indent="-237982">
              <a:lnSpc>
                <a:spcPts val="3306"/>
              </a:lnSpc>
              <a:buFont typeface="Arial"/>
              <a:buChar char="•"/>
            </a:pPr>
            <a:r>
              <a:rPr lang="en-US" sz="2204" u="sng" dirty="0">
                <a:solidFill>
                  <a:schemeClr val="tx2"/>
                </a:solidFill>
                <a:latin typeface="Montserrat Light Bold"/>
                <a:hlinkClick r:id="rId11" tooltip="https://www.youtube.com/watch?v=O6Xc9RlL2g0">
                  <a:extLst>
                    <a:ext uri="{A12FA001-AC4F-418D-AE19-62706E023703}">
                      <ahyp:hlinkClr xmlns:ahyp="http://schemas.microsoft.com/office/drawing/2018/hyperlinkcolor" val="tx"/>
                    </a:ext>
                  </a:extLst>
                </a:hlinkClick>
              </a:rPr>
              <a:t>https://www.youtube.com/watch?v=O6Xc9RlL2g0</a:t>
            </a:r>
            <a:r>
              <a:rPr lang="en-US" sz="2204" dirty="0">
                <a:solidFill>
                  <a:schemeClr val="tx2"/>
                </a:solidFill>
                <a:latin typeface="Montserrat Light Bold"/>
              </a:rPr>
              <a:t> </a:t>
            </a:r>
          </a:p>
          <a:p>
            <a:pPr>
              <a:lnSpc>
                <a:spcPts val="3306"/>
              </a:lnSpc>
            </a:pPr>
            <a:endParaRPr lang="en-US" sz="2204" dirty="0">
              <a:solidFill>
                <a:schemeClr val="tx2"/>
              </a:solidFill>
              <a:latin typeface="Montserrat Light Bold"/>
            </a:endParaRPr>
          </a:p>
          <a:p>
            <a:pPr marL="475964" lvl="1" indent="-237982">
              <a:lnSpc>
                <a:spcPts val="3306"/>
              </a:lnSpc>
              <a:buFont typeface="Arial"/>
              <a:buChar char="•"/>
            </a:pPr>
            <a:r>
              <a:rPr lang="en-US" sz="2204" u="sng" dirty="0">
                <a:solidFill>
                  <a:schemeClr val="tx2"/>
                </a:solidFill>
                <a:latin typeface="Montserrat Light Bold"/>
                <a:hlinkClick r:id="rId12" tooltip="https://paperzz.com/doc/8757468/rigging-stages--bosun-s-chair--and-rope-ladders">
                  <a:extLst>
                    <a:ext uri="{A12FA001-AC4F-418D-AE19-62706E023703}">
                      <ahyp:hlinkClr xmlns:ahyp="http://schemas.microsoft.com/office/drawing/2018/hyperlinkcolor" val="tx"/>
                    </a:ext>
                  </a:extLst>
                </a:hlinkClick>
              </a:rPr>
              <a:t>https://paperzz.com/doc/8757468/rigging-stages--bosun-s-chair--and-rope-ladders</a:t>
            </a:r>
          </a:p>
          <a:p>
            <a:pPr>
              <a:lnSpc>
                <a:spcPts val="3306"/>
              </a:lnSpc>
            </a:pPr>
            <a:endParaRPr lang="en-US" sz="2204" u="sng" dirty="0">
              <a:solidFill>
                <a:schemeClr val="tx2"/>
              </a:solidFill>
              <a:latin typeface="Montserrat Light Bold"/>
              <a:hlinkClick r:id="rId12" tooltip="https://paperzz.com/doc/8757468/rigging-stages--bosun-s-chair--and-rope-ladders">
                <a:extLst>
                  <a:ext uri="{A12FA001-AC4F-418D-AE19-62706E023703}">
                    <ahyp:hlinkClr xmlns:ahyp="http://schemas.microsoft.com/office/drawing/2018/hyperlinkcolor" val="tx"/>
                  </a:ext>
                </a:extLst>
              </a:hlinkClick>
            </a:endParaRPr>
          </a:p>
          <a:p>
            <a:pPr marL="475964" lvl="1" indent="-237982">
              <a:lnSpc>
                <a:spcPts val="3306"/>
              </a:lnSpc>
              <a:buFont typeface="Arial"/>
              <a:buChar char="•"/>
            </a:pPr>
            <a:r>
              <a:rPr lang="en-US" sz="2204" u="sng" dirty="0">
                <a:solidFill>
                  <a:schemeClr val="tx2"/>
                </a:solidFill>
                <a:latin typeface="Montserrat Light Bold"/>
                <a:hlinkClick r:id="rId13" tooltip="http://www.animatedknots.com/index.php?LogoImage=LogoGrog.png&amp;Website=www.animatedknots.com">
                  <a:extLst>
                    <a:ext uri="{A12FA001-AC4F-418D-AE19-62706E023703}">
                      <ahyp:hlinkClr xmlns:ahyp="http://schemas.microsoft.com/office/drawing/2018/hyperlinkcolor" val="tx"/>
                    </a:ext>
                  </a:extLst>
                </a:hlinkClick>
              </a:rPr>
              <a:t>http://www.animatedknots.com/index.php?LogoImage=LogoGrog.png&amp;Website=www.animatedknots.com</a:t>
            </a:r>
          </a:p>
          <a:p>
            <a:pPr algn="l">
              <a:lnSpc>
                <a:spcPts val="3306"/>
              </a:lnSpc>
            </a:pPr>
            <a:endParaRPr lang="en-US" sz="2204" u="sng" dirty="0">
              <a:solidFill>
                <a:srgbClr val="0000FF"/>
              </a:solidFill>
              <a:latin typeface="Montserrat Light Bold"/>
              <a:hlinkClick r:id="rId13" tooltip="http://www.animatedknots.com/index.php?LogoImage=LogoGrog.png&amp;Website=www.animatedknots.com">
                <a:extLst>
                  <a:ext uri="{A12FA001-AC4F-418D-AE19-62706E023703}">
                    <ahyp:hlinkClr xmlns:ahyp="http://schemas.microsoft.com/office/drawing/2018/hyperlinkcolor" val="tx"/>
                  </a:ext>
                </a:extLst>
              </a:hlinkCli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EMERGENCY MANAGEMENT</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Victor March </a:t>
            </a:r>
          </a:p>
          <a:p>
            <a:pPr>
              <a:lnSpc>
                <a:spcPts val="3639"/>
              </a:lnSpc>
            </a:pPr>
            <a:r>
              <a:rPr lang="en-US" sz="2599" u="sng" dirty="0">
                <a:solidFill>
                  <a:schemeClr val="bg1"/>
                </a:solidFill>
                <a:latin typeface="Montserrat Light"/>
                <a:hlinkClick r:id="rId8" tooltip="mailto:Victor.March@mi.mun.ca">
                  <a:extLst>
                    <a:ext uri="{A12FA001-AC4F-418D-AE19-62706E023703}">
                      <ahyp:hlinkClr xmlns:ahyp="http://schemas.microsoft.com/office/drawing/2018/hyperlinkcolor" val="tx"/>
                    </a:ext>
                  </a:extLst>
                </a:hlinkClick>
              </a:rPr>
              <a:t>Victor.March@mi.mun.ca</a:t>
            </a:r>
          </a:p>
          <a:p>
            <a:pPr algn="l">
              <a:lnSpc>
                <a:spcPts val="3639"/>
              </a:lnSpc>
            </a:pPr>
            <a:r>
              <a:rPr lang="en-US" sz="2599" dirty="0">
                <a:solidFill>
                  <a:srgbClr val="FCFEFE"/>
                </a:solidFill>
                <a:latin typeface="Montserrat Light"/>
              </a:rPr>
              <a:t>Office: W2112 (CMS) </a:t>
            </a:r>
          </a:p>
        </p:txBody>
      </p:sp>
      <p:sp>
        <p:nvSpPr>
          <p:cNvPr id="13" name="TextBox 13"/>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SEN Simulator </a:t>
            </a:r>
          </a:p>
          <a:p>
            <a:pPr>
              <a:lnSpc>
                <a:spcPts val="3640"/>
              </a:lnSpc>
              <a:spcBef>
                <a:spcPct val="0"/>
              </a:spcBef>
            </a:pPr>
            <a:r>
              <a:rPr lang="en-US" sz="2600">
                <a:solidFill>
                  <a:srgbClr val="FCFEFE"/>
                </a:solidFill>
                <a:latin typeface="Montserrat Light"/>
              </a:rPr>
              <a:t>(Third floor – MI)</a:t>
            </a:r>
          </a:p>
        </p:txBody>
      </p:sp>
      <p:sp>
        <p:nvSpPr>
          <p:cNvPr id="14" name="TextBox 14"/>
          <p:cNvSpPr txBox="1"/>
          <p:nvPr/>
        </p:nvSpPr>
        <p:spPr>
          <a:xfrm>
            <a:off x="740496" y="1518050"/>
            <a:ext cx="10735099"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a:t>
            </a:r>
          </a:p>
        </p:txBody>
      </p:sp>
      <p:sp>
        <p:nvSpPr>
          <p:cNvPr id="15" name="TextBox 15"/>
          <p:cNvSpPr txBox="1"/>
          <p:nvPr/>
        </p:nvSpPr>
        <p:spPr>
          <a:xfrm>
            <a:off x="299768" y="2589483"/>
            <a:ext cx="17688465" cy="428798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Participants will be given a situation as if they were onboard a vessel navigating a coastal area in ice infested waters.</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They will encounter a marine emergency requiring them to respond yet maintain the safety of their vessel.</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 Participants will be required to effectively manage the emergency and carry out a review of their own condition to verify they are still seaworthy. </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A stability or cargo calculation may be included that could affect the choices of action for the emergency. </a:t>
            </a:r>
          </a:p>
          <a:p>
            <a:pPr>
              <a:lnSpc>
                <a:spcPts val="3306"/>
              </a:lnSpc>
            </a:pPr>
            <a:endParaRPr lang="en-US" sz="2204">
              <a:solidFill>
                <a:srgbClr val="004B84"/>
              </a:solidFill>
              <a:latin typeface="Montserrat Light Bold"/>
            </a:endParaRPr>
          </a:p>
          <a:p>
            <a:pPr marL="475964" lvl="1" indent="-237982" algn="l">
              <a:lnSpc>
                <a:spcPts val="3306"/>
              </a:lnSpc>
              <a:buFont typeface="Arial"/>
              <a:buChar char="•"/>
            </a:pPr>
            <a:r>
              <a:rPr lang="en-US" sz="2204">
                <a:solidFill>
                  <a:srgbClr val="004B84"/>
                </a:solidFill>
                <a:latin typeface="Montserrat Light Bold"/>
              </a:rPr>
              <a:t>The Emergency Incident usually is usually based something that has happened within the past year.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053588" y="2288656"/>
            <a:ext cx="12180824" cy="6041689"/>
          </a:xfrm>
          <a:custGeom>
            <a:avLst/>
            <a:gdLst/>
            <a:ahLst/>
            <a:cxnLst/>
            <a:rect l="l" t="t" r="r" b="b"/>
            <a:pathLst>
              <a:path w="12180824" h="6041689">
                <a:moveTo>
                  <a:pt x="0" y="0"/>
                </a:moveTo>
                <a:lnTo>
                  <a:pt x="12180824" y="0"/>
                </a:lnTo>
                <a:lnTo>
                  <a:pt x="12180824" y="6041688"/>
                </a:lnTo>
                <a:lnTo>
                  <a:pt x="0" y="6041688"/>
                </a:lnTo>
                <a:lnTo>
                  <a:pt x="0" y="0"/>
                </a:lnTo>
                <a:close/>
              </a:path>
            </a:pathLst>
          </a:custGeom>
          <a:blipFill>
            <a:blip r:embed="rId8"/>
            <a:stretch>
              <a:fillRect/>
            </a:stretch>
          </a:blipFill>
        </p:spPr>
      </p:sp>
      <p:sp>
        <p:nvSpPr>
          <p:cNvPr id="12" name="TextBox 12"/>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3" name="TextBox 13"/>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9"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4" name="TextBox 14"/>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5" name="TextBox 15"/>
          <p:cNvSpPr txBox="1"/>
          <p:nvPr/>
        </p:nvSpPr>
        <p:spPr>
          <a:xfrm>
            <a:off x="3622144" y="1432631"/>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Anchor Handling: Introduction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89916" y="2404966"/>
            <a:ext cx="8198555" cy="5809069"/>
          </a:xfrm>
          <a:custGeom>
            <a:avLst/>
            <a:gdLst/>
            <a:ahLst/>
            <a:cxnLst/>
            <a:rect l="l" t="t" r="r" b="b"/>
            <a:pathLst>
              <a:path w="8198555" h="5809069">
                <a:moveTo>
                  <a:pt x="0" y="0"/>
                </a:moveTo>
                <a:lnTo>
                  <a:pt x="8198554" y="0"/>
                </a:lnTo>
                <a:lnTo>
                  <a:pt x="8198554" y="5809068"/>
                </a:lnTo>
                <a:lnTo>
                  <a:pt x="0" y="5809068"/>
                </a:lnTo>
                <a:lnTo>
                  <a:pt x="0" y="0"/>
                </a:lnTo>
                <a:close/>
              </a:path>
            </a:pathLst>
          </a:custGeom>
          <a:blipFill>
            <a:blip r:embed="rId8"/>
            <a:stretch>
              <a:fillRect/>
            </a:stretch>
          </a:blipFill>
        </p:spPr>
      </p:sp>
      <p:sp>
        <p:nvSpPr>
          <p:cNvPr id="12" name="Freeform 12"/>
          <p:cNvSpPr/>
          <p:nvPr/>
        </p:nvSpPr>
        <p:spPr>
          <a:xfrm>
            <a:off x="9144000" y="2380240"/>
            <a:ext cx="8638701" cy="5809069"/>
          </a:xfrm>
          <a:custGeom>
            <a:avLst/>
            <a:gdLst/>
            <a:ahLst/>
            <a:cxnLst/>
            <a:rect l="l" t="t" r="r" b="b"/>
            <a:pathLst>
              <a:path w="8638701" h="5809069">
                <a:moveTo>
                  <a:pt x="0" y="0"/>
                </a:moveTo>
                <a:lnTo>
                  <a:pt x="8638701" y="0"/>
                </a:lnTo>
                <a:lnTo>
                  <a:pt x="8638701" y="5809068"/>
                </a:lnTo>
                <a:lnTo>
                  <a:pt x="0" y="5809068"/>
                </a:lnTo>
                <a:lnTo>
                  <a:pt x="0" y="0"/>
                </a:lnTo>
                <a:close/>
              </a:path>
            </a:pathLst>
          </a:custGeom>
          <a:blipFill>
            <a:blip r:embed="rId9"/>
            <a:stretch>
              <a:fillRect/>
            </a:stretch>
          </a:blipFill>
        </p:spPr>
      </p:sp>
      <p:sp>
        <p:nvSpPr>
          <p:cNvPr id="13" name="TextBox 13"/>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4" name="TextBox 14"/>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10"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5" name="TextBox 15"/>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6" name="TextBox 16"/>
          <p:cNvSpPr txBox="1"/>
          <p:nvPr/>
        </p:nvSpPr>
        <p:spPr>
          <a:xfrm>
            <a:off x="3725568" y="1433637"/>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AHTS Gambler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5730209" y="1923630"/>
            <a:ext cx="6827582" cy="6439741"/>
            <a:chOff x="0" y="0"/>
            <a:chExt cx="9103442" cy="8586321"/>
          </a:xfrm>
        </p:grpSpPr>
        <p:sp>
          <p:nvSpPr>
            <p:cNvPr id="12" name="Freeform 12"/>
            <p:cNvSpPr/>
            <p:nvPr/>
          </p:nvSpPr>
          <p:spPr>
            <a:xfrm>
              <a:off x="0" y="0"/>
              <a:ext cx="9103442" cy="4619545"/>
            </a:xfrm>
            <a:custGeom>
              <a:avLst/>
              <a:gdLst/>
              <a:ahLst/>
              <a:cxnLst/>
              <a:rect l="l" t="t" r="r" b="b"/>
              <a:pathLst>
                <a:path w="9103442" h="4619545">
                  <a:moveTo>
                    <a:pt x="0" y="0"/>
                  </a:moveTo>
                  <a:lnTo>
                    <a:pt x="9103442" y="0"/>
                  </a:lnTo>
                  <a:lnTo>
                    <a:pt x="9103442" y="4619545"/>
                  </a:lnTo>
                  <a:lnTo>
                    <a:pt x="0" y="4619545"/>
                  </a:lnTo>
                  <a:lnTo>
                    <a:pt x="0" y="0"/>
                  </a:lnTo>
                  <a:close/>
                </a:path>
              </a:pathLst>
            </a:custGeom>
            <a:blipFill>
              <a:blip r:embed="rId8"/>
              <a:stretch>
                <a:fillRect/>
              </a:stretch>
            </a:blipFill>
          </p:spPr>
        </p:sp>
        <p:sp>
          <p:nvSpPr>
            <p:cNvPr id="13" name="Freeform 13"/>
            <p:cNvSpPr/>
            <p:nvPr/>
          </p:nvSpPr>
          <p:spPr>
            <a:xfrm>
              <a:off x="0" y="4619545"/>
              <a:ext cx="9103442" cy="3966776"/>
            </a:xfrm>
            <a:custGeom>
              <a:avLst/>
              <a:gdLst/>
              <a:ahLst/>
              <a:cxnLst/>
              <a:rect l="l" t="t" r="r" b="b"/>
              <a:pathLst>
                <a:path w="9103442" h="3966776">
                  <a:moveTo>
                    <a:pt x="0" y="0"/>
                  </a:moveTo>
                  <a:lnTo>
                    <a:pt x="9103442" y="0"/>
                  </a:lnTo>
                  <a:lnTo>
                    <a:pt x="9103442" y="3966776"/>
                  </a:lnTo>
                  <a:lnTo>
                    <a:pt x="0" y="3966776"/>
                  </a:lnTo>
                  <a:lnTo>
                    <a:pt x="0" y="0"/>
                  </a:lnTo>
                  <a:close/>
                </a:path>
              </a:pathLst>
            </a:custGeom>
            <a:blipFill>
              <a:blip r:embed="rId9"/>
              <a:stretch>
                <a:fillRect/>
              </a:stretch>
            </a:blipFill>
          </p:spPr>
        </p:sp>
      </p:grpSp>
      <p:sp>
        <p:nvSpPr>
          <p:cNvPr id="14" name="TextBox 14"/>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5" name="TextBox 15"/>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10"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6" name="TextBox 16"/>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7" name="TextBox 17"/>
          <p:cNvSpPr txBox="1"/>
          <p:nvPr/>
        </p:nvSpPr>
        <p:spPr>
          <a:xfrm>
            <a:off x="3776451" y="1205332"/>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AHTS Gambler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918654" y="2081774"/>
            <a:ext cx="10450692" cy="6123452"/>
          </a:xfrm>
          <a:custGeom>
            <a:avLst/>
            <a:gdLst/>
            <a:ahLst/>
            <a:cxnLst/>
            <a:rect l="l" t="t" r="r" b="b"/>
            <a:pathLst>
              <a:path w="10450692" h="6123452">
                <a:moveTo>
                  <a:pt x="0" y="0"/>
                </a:moveTo>
                <a:lnTo>
                  <a:pt x="10450692" y="0"/>
                </a:lnTo>
                <a:lnTo>
                  <a:pt x="10450692" y="6123452"/>
                </a:lnTo>
                <a:lnTo>
                  <a:pt x="0" y="6123452"/>
                </a:lnTo>
                <a:lnTo>
                  <a:pt x="0" y="0"/>
                </a:lnTo>
                <a:close/>
              </a:path>
            </a:pathLst>
          </a:custGeom>
          <a:blipFill>
            <a:blip r:embed="rId8"/>
            <a:stretch>
              <a:fillRect/>
            </a:stretch>
          </a:blipFill>
        </p:spPr>
      </p:sp>
      <p:sp>
        <p:nvSpPr>
          <p:cNvPr id="12" name="TextBox 12"/>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3" name="TextBox 13"/>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9"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4" name="TextBox 14"/>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5" name="TextBox 15"/>
          <p:cNvSpPr txBox="1"/>
          <p:nvPr/>
        </p:nvSpPr>
        <p:spPr>
          <a:xfrm>
            <a:off x="3725568" y="1284404"/>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Vessel Backed in to Pick up Anchor </a:t>
            </a:r>
          </a:p>
        </p:txBody>
      </p:sp>
      <p:sp>
        <p:nvSpPr>
          <p:cNvPr id="16" name="TextBox 16"/>
          <p:cNvSpPr txBox="1"/>
          <p:nvPr/>
        </p:nvSpPr>
        <p:spPr>
          <a:xfrm>
            <a:off x="10933240" y="7767448"/>
            <a:ext cx="3436106" cy="437778"/>
          </a:xfrm>
          <a:prstGeom prst="rect">
            <a:avLst/>
          </a:prstGeom>
        </p:spPr>
        <p:txBody>
          <a:bodyPr lIns="0" tIns="0" rIns="0" bIns="0" rtlCol="0" anchor="t">
            <a:spAutoFit/>
          </a:bodyPr>
          <a:lstStyle/>
          <a:p>
            <a:pPr algn="l">
              <a:lnSpc>
                <a:spcPts val="3529"/>
              </a:lnSpc>
            </a:pPr>
            <a:r>
              <a:rPr lang="en-US" sz="2125">
                <a:solidFill>
                  <a:srgbClr val="FCFEFE"/>
                </a:solidFill>
                <a:latin typeface="Montserrat Light Bold"/>
              </a:rPr>
              <a:t>KONGAM-v1.0-Mar.2023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93578" y="2133088"/>
            <a:ext cx="5990623" cy="6143079"/>
          </a:xfrm>
          <a:custGeom>
            <a:avLst/>
            <a:gdLst/>
            <a:ahLst/>
            <a:cxnLst/>
            <a:rect l="l" t="t" r="r" b="b"/>
            <a:pathLst>
              <a:path w="5990623" h="6143079">
                <a:moveTo>
                  <a:pt x="0" y="0"/>
                </a:moveTo>
                <a:lnTo>
                  <a:pt x="5990622" y="0"/>
                </a:lnTo>
                <a:lnTo>
                  <a:pt x="5990622" y="6143078"/>
                </a:lnTo>
                <a:lnTo>
                  <a:pt x="0" y="6143078"/>
                </a:lnTo>
                <a:lnTo>
                  <a:pt x="0" y="0"/>
                </a:lnTo>
                <a:close/>
              </a:path>
            </a:pathLst>
          </a:custGeom>
          <a:blipFill>
            <a:blip r:embed="rId8"/>
            <a:stretch>
              <a:fillRect/>
            </a:stretch>
          </a:blipFill>
        </p:spPr>
      </p:sp>
      <p:sp>
        <p:nvSpPr>
          <p:cNvPr id="12" name="Freeform 12"/>
          <p:cNvSpPr/>
          <p:nvPr/>
        </p:nvSpPr>
        <p:spPr>
          <a:xfrm>
            <a:off x="7820129" y="2219682"/>
            <a:ext cx="9282988" cy="5847636"/>
          </a:xfrm>
          <a:custGeom>
            <a:avLst/>
            <a:gdLst/>
            <a:ahLst/>
            <a:cxnLst/>
            <a:rect l="l" t="t" r="r" b="b"/>
            <a:pathLst>
              <a:path w="9282988" h="5847636">
                <a:moveTo>
                  <a:pt x="0" y="0"/>
                </a:moveTo>
                <a:lnTo>
                  <a:pt x="9282989" y="0"/>
                </a:lnTo>
                <a:lnTo>
                  <a:pt x="9282989" y="5847636"/>
                </a:lnTo>
                <a:lnTo>
                  <a:pt x="0" y="5847636"/>
                </a:lnTo>
                <a:lnTo>
                  <a:pt x="0" y="0"/>
                </a:lnTo>
                <a:close/>
              </a:path>
            </a:pathLst>
          </a:custGeom>
          <a:blipFill>
            <a:blip r:embed="rId9"/>
            <a:stretch>
              <a:fillRect/>
            </a:stretch>
          </a:blipFill>
        </p:spPr>
      </p:sp>
      <p:sp>
        <p:nvSpPr>
          <p:cNvPr id="13" name="TextBox 13"/>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4" name="TextBox 14"/>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10"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5" name="TextBox 15"/>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6" name="TextBox 16"/>
          <p:cNvSpPr txBox="1"/>
          <p:nvPr/>
        </p:nvSpPr>
        <p:spPr>
          <a:xfrm>
            <a:off x="3725568" y="1310061"/>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Steps for Anchor Handling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166926" y="2042586"/>
            <a:ext cx="11852384" cy="6201829"/>
          </a:xfrm>
          <a:custGeom>
            <a:avLst/>
            <a:gdLst/>
            <a:ahLst/>
            <a:cxnLst/>
            <a:rect l="l" t="t" r="r" b="b"/>
            <a:pathLst>
              <a:path w="11852384" h="6201829">
                <a:moveTo>
                  <a:pt x="0" y="0"/>
                </a:moveTo>
                <a:lnTo>
                  <a:pt x="11852384" y="0"/>
                </a:lnTo>
                <a:lnTo>
                  <a:pt x="11852384" y="6201828"/>
                </a:lnTo>
                <a:lnTo>
                  <a:pt x="0" y="6201828"/>
                </a:lnTo>
                <a:lnTo>
                  <a:pt x="0" y="0"/>
                </a:lnTo>
                <a:close/>
              </a:path>
            </a:pathLst>
          </a:custGeom>
          <a:blipFill>
            <a:blip r:embed="rId8"/>
            <a:stretch>
              <a:fillRect/>
            </a:stretch>
          </a:blipFill>
        </p:spPr>
      </p:sp>
      <p:sp>
        <p:nvSpPr>
          <p:cNvPr id="12" name="TextBox 12"/>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3" name="TextBox 13"/>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9"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4" name="TextBox 14"/>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5" name="TextBox 15"/>
          <p:cNvSpPr txBox="1"/>
          <p:nvPr/>
        </p:nvSpPr>
        <p:spPr>
          <a:xfrm>
            <a:off x="3725568" y="1310061"/>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Vessel Ready to pull out Anchor </a:t>
            </a:r>
          </a:p>
        </p:txBody>
      </p:sp>
      <p:sp>
        <p:nvSpPr>
          <p:cNvPr id="16" name="TextBox 16"/>
          <p:cNvSpPr txBox="1"/>
          <p:nvPr/>
        </p:nvSpPr>
        <p:spPr>
          <a:xfrm>
            <a:off x="11484106" y="7638659"/>
            <a:ext cx="3436106" cy="437778"/>
          </a:xfrm>
          <a:prstGeom prst="rect">
            <a:avLst/>
          </a:prstGeom>
        </p:spPr>
        <p:txBody>
          <a:bodyPr lIns="0" tIns="0" rIns="0" bIns="0" rtlCol="0" anchor="t">
            <a:spAutoFit/>
          </a:bodyPr>
          <a:lstStyle/>
          <a:p>
            <a:pPr algn="l">
              <a:lnSpc>
                <a:spcPts val="3529"/>
              </a:lnSpc>
            </a:pPr>
            <a:r>
              <a:rPr lang="en-US" sz="2125">
                <a:solidFill>
                  <a:srgbClr val="FCFEFE"/>
                </a:solidFill>
                <a:latin typeface="Montserrat Light Bold"/>
              </a:rPr>
              <a:t>KONGAM-v1.0-Mar.2023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028700" y="2238620"/>
            <a:ext cx="8490048" cy="5363713"/>
          </a:xfrm>
          <a:custGeom>
            <a:avLst/>
            <a:gdLst/>
            <a:ahLst/>
            <a:cxnLst/>
            <a:rect l="l" t="t" r="r" b="b"/>
            <a:pathLst>
              <a:path w="8490048" h="5363713">
                <a:moveTo>
                  <a:pt x="0" y="0"/>
                </a:moveTo>
                <a:lnTo>
                  <a:pt x="8490048" y="0"/>
                </a:lnTo>
                <a:lnTo>
                  <a:pt x="8490048" y="5363713"/>
                </a:lnTo>
                <a:lnTo>
                  <a:pt x="0" y="5363713"/>
                </a:lnTo>
                <a:lnTo>
                  <a:pt x="0" y="0"/>
                </a:lnTo>
                <a:close/>
              </a:path>
            </a:pathLst>
          </a:custGeom>
          <a:blipFill>
            <a:blip r:embed="rId8"/>
            <a:stretch>
              <a:fillRect/>
            </a:stretch>
          </a:blipFill>
        </p:spPr>
      </p:sp>
      <p:sp>
        <p:nvSpPr>
          <p:cNvPr id="12" name="Freeform 12"/>
          <p:cNvSpPr/>
          <p:nvPr/>
        </p:nvSpPr>
        <p:spPr>
          <a:xfrm>
            <a:off x="10005002" y="2238620"/>
            <a:ext cx="7461793" cy="5363713"/>
          </a:xfrm>
          <a:custGeom>
            <a:avLst/>
            <a:gdLst/>
            <a:ahLst/>
            <a:cxnLst/>
            <a:rect l="l" t="t" r="r" b="b"/>
            <a:pathLst>
              <a:path w="7461793" h="5363713">
                <a:moveTo>
                  <a:pt x="0" y="0"/>
                </a:moveTo>
                <a:lnTo>
                  <a:pt x="7461793" y="0"/>
                </a:lnTo>
                <a:lnTo>
                  <a:pt x="7461793" y="5363713"/>
                </a:lnTo>
                <a:lnTo>
                  <a:pt x="0" y="5363713"/>
                </a:lnTo>
                <a:lnTo>
                  <a:pt x="0" y="0"/>
                </a:lnTo>
                <a:close/>
              </a:path>
            </a:pathLst>
          </a:custGeom>
          <a:blipFill>
            <a:blip r:embed="rId9"/>
            <a:stretch>
              <a:fillRect/>
            </a:stretch>
          </a:blipFill>
        </p:spPr>
      </p:sp>
      <p:sp>
        <p:nvSpPr>
          <p:cNvPr id="13" name="TextBox 13"/>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4" name="TextBox 14"/>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10"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5" name="TextBox 15"/>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6" name="TextBox 16"/>
          <p:cNvSpPr txBox="1"/>
          <p:nvPr/>
        </p:nvSpPr>
        <p:spPr>
          <a:xfrm>
            <a:off x="3725568" y="1310061"/>
            <a:ext cx="10735099" cy="680908"/>
          </a:xfrm>
          <a:prstGeom prst="rect">
            <a:avLst/>
          </a:prstGeom>
        </p:spPr>
        <p:txBody>
          <a:bodyPr lIns="0" tIns="0" rIns="0" bIns="0" rtlCol="0" anchor="t">
            <a:spAutoFit/>
          </a:bodyPr>
          <a:lstStyle/>
          <a:p>
            <a:pPr algn="ctr">
              <a:lnSpc>
                <a:spcPts val="5442"/>
              </a:lnSpc>
            </a:pPr>
            <a:r>
              <a:rPr lang="en-US" sz="3628">
                <a:solidFill>
                  <a:srgbClr val="004B84"/>
                </a:solidFill>
                <a:latin typeface="Montserrat Light Bold Italics"/>
              </a:rPr>
              <a:t>Pulling out the Anchor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24" t="-28942" r="-7024" b="-5968"/>
            </a:stretch>
          </a:blipFill>
        </p:spPr>
      </p:sp>
      <p:grpSp>
        <p:nvGrpSpPr>
          <p:cNvPr id="3" name="Group 3"/>
          <p:cNvGrpSpPr/>
          <p:nvPr/>
        </p:nvGrpSpPr>
        <p:grpSpPr>
          <a:xfrm>
            <a:off x="-514350" y="-207356"/>
            <a:ext cx="5411005" cy="10636573"/>
            <a:chOff x="0" y="0"/>
            <a:chExt cx="1425121" cy="2801402"/>
          </a:xfrm>
        </p:grpSpPr>
        <p:sp>
          <p:nvSpPr>
            <p:cNvPr id="4" name="Freeform 4"/>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5" name="TextBox 5"/>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238866" y="3042652"/>
            <a:ext cx="12651913" cy="61575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FCFEFE"/>
                </a:solidFill>
                <a:latin typeface="Montserrat Light"/>
              </a:rPr>
              <a:t>A national, not-for-profit association representing command-qualified master mariners, like-minded seafarers, industry members, and cadets across the country. Our organization takes official positions on important issues to ensure safety and to protect seafarers’ rights wherever they are working</a:t>
            </a:r>
          </a:p>
          <a:p>
            <a:pPr>
              <a:lnSpc>
                <a:spcPts val="4480"/>
              </a:lnSpc>
            </a:pPr>
            <a:endParaRPr lang="en-US" sz="3200">
              <a:solidFill>
                <a:srgbClr val="FCFEFE"/>
              </a:solidFill>
              <a:latin typeface="Montserrat Light"/>
            </a:endParaRPr>
          </a:p>
          <a:p>
            <a:pPr marL="690881" lvl="1" indent="-345440">
              <a:lnSpc>
                <a:spcPts val="4480"/>
              </a:lnSpc>
              <a:buFont typeface="Arial"/>
              <a:buChar char="•"/>
            </a:pPr>
            <a:r>
              <a:rPr lang="en-US" sz="3200">
                <a:solidFill>
                  <a:srgbClr val="FCFEFE"/>
                </a:solidFill>
                <a:latin typeface="Montserrat Light"/>
              </a:rPr>
              <a:t>Our work focuses on three main pillars: </a:t>
            </a:r>
          </a:p>
          <a:p>
            <a:pPr marL="1381761" lvl="2" indent="-460587">
              <a:lnSpc>
                <a:spcPts val="4480"/>
              </a:lnSpc>
              <a:buFont typeface="Arial"/>
              <a:buChar char="⚬"/>
            </a:pPr>
            <a:r>
              <a:rPr lang="en-US" sz="3200">
                <a:solidFill>
                  <a:srgbClr val="FCFEFE"/>
                </a:solidFill>
                <a:latin typeface="Montserrat Light"/>
              </a:rPr>
              <a:t>building awareness </a:t>
            </a:r>
          </a:p>
          <a:p>
            <a:pPr marL="1381761" lvl="2" indent="-460587">
              <a:lnSpc>
                <a:spcPts val="4480"/>
              </a:lnSpc>
              <a:buFont typeface="Arial"/>
              <a:buChar char="⚬"/>
            </a:pPr>
            <a:r>
              <a:rPr lang="en-US" sz="3200">
                <a:solidFill>
                  <a:srgbClr val="FCFEFE"/>
                </a:solidFill>
                <a:latin typeface="Montserrat Light"/>
              </a:rPr>
              <a:t>supporting education</a:t>
            </a:r>
          </a:p>
          <a:p>
            <a:pPr marL="1381761" lvl="2" indent="-460587" algn="l">
              <a:lnSpc>
                <a:spcPts val="4480"/>
              </a:lnSpc>
              <a:buFont typeface="Arial"/>
              <a:buChar char="⚬"/>
            </a:pPr>
            <a:r>
              <a:rPr lang="en-US" sz="3200">
                <a:solidFill>
                  <a:srgbClr val="FCFEFE"/>
                </a:solidFill>
                <a:latin typeface="Montserrat Light"/>
              </a:rPr>
              <a:t>upholding advocacy</a:t>
            </a:r>
          </a:p>
        </p:txBody>
      </p:sp>
      <p:sp>
        <p:nvSpPr>
          <p:cNvPr id="7" name="Freeform 7"/>
          <p:cNvSpPr/>
          <p:nvPr/>
        </p:nvSpPr>
        <p:spPr>
          <a:xfrm rot="-5400000">
            <a:off x="-3400023" y="2132539"/>
            <a:ext cx="10429217" cy="6164138"/>
          </a:xfrm>
          <a:custGeom>
            <a:avLst/>
            <a:gdLst/>
            <a:ahLst/>
            <a:cxnLst/>
            <a:rect l="l" t="t" r="r" b="b"/>
            <a:pathLst>
              <a:path w="10429217" h="6164138">
                <a:moveTo>
                  <a:pt x="0" y="0"/>
                </a:moveTo>
                <a:lnTo>
                  <a:pt x="10429217" y="0"/>
                </a:lnTo>
                <a:lnTo>
                  <a:pt x="10429217" y="6164139"/>
                </a:lnTo>
                <a:lnTo>
                  <a:pt x="0" y="6164139"/>
                </a:lnTo>
                <a:lnTo>
                  <a:pt x="0" y="0"/>
                </a:lnTo>
                <a:close/>
              </a:path>
            </a:pathLst>
          </a:custGeom>
          <a:blipFill>
            <a:blip r:embed="rId3"/>
            <a:stretch>
              <a:fillRect l="-172619" t="-9150" r="-30354"/>
            </a:stretch>
          </a:blipFill>
        </p:spPr>
      </p:sp>
      <p:sp>
        <p:nvSpPr>
          <p:cNvPr id="8" name="Freeform 8"/>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4"/>
            <a:stretch>
              <a:fillRect/>
            </a:stretch>
          </a:blipFill>
        </p:spPr>
      </p:sp>
      <p:sp>
        <p:nvSpPr>
          <p:cNvPr id="9" name="TextBox 9"/>
          <p:cNvSpPr txBox="1"/>
          <p:nvPr/>
        </p:nvSpPr>
        <p:spPr>
          <a:xfrm>
            <a:off x="5528133" y="1124190"/>
            <a:ext cx="12020434" cy="905637"/>
          </a:xfrm>
          <a:prstGeom prst="rect">
            <a:avLst/>
          </a:prstGeom>
        </p:spPr>
        <p:txBody>
          <a:bodyPr lIns="0" tIns="0" rIns="0" bIns="0" rtlCol="0" anchor="t">
            <a:spAutoFit/>
          </a:bodyPr>
          <a:lstStyle/>
          <a:p>
            <a:pPr>
              <a:lnSpc>
                <a:spcPts val="6863"/>
              </a:lnSpc>
            </a:pPr>
            <a:r>
              <a:rPr lang="en-US" sz="6599">
                <a:solidFill>
                  <a:srgbClr val="FCFEFE"/>
                </a:solidFill>
                <a:latin typeface="Montserrat Classic Bold"/>
              </a:rPr>
              <a:t>Master Mariners of Canada</a:t>
            </a:r>
          </a:p>
        </p:txBody>
      </p:sp>
      <p:sp>
        <p:nvSpPr>
          <p:cNvPr id="10" name="TextBox 10"/>
          <p:cNvSpPr txBox="1"/>
          <p:nvPr/>
        </p:nvSpPr>
        <p:spPr>
          <a:xfrm>
            <a:off x="5528133" y="2172702"/>
            <a:ext cx="3713260" cy="708025"/>
          </a:xfrm>
          <a:prstGeom prst="rect">
            <a:avLst/>
          </a:prstGeom>
        </p:spPr>
        <p:txBody>
          <a:bodyPr lIns="0" tIns="0" rIns="0" bIns="0" rtlCol="0" anchor="t">
            <a:spAutoFit/>
          </a:bodyPr>
          <a:lstStyle/>
          <a:p>
            <a:pPr>
              <a:lnSpc>
                <a:spcPts val="5599"/>
              </a:lnSpc>
            </a:pPr>
            <a:r>
              <a:rPr lang="en-US" sz="3999">
                <a:solidFill>
                  <a:srgbClr val="AD8330"/>
                </a:solidFill>
                <a:latin typeface="Montserrat Light Bold Italics"/>
              </a:rPr>
              <a:t>Who are we?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OFFSHORE OPERATIONS</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u="sng" dirty="0">
                <a:solidFill>
                  <a:schemeClr val="bg1"/>
                </a:solidFill>
                <a:latin typeface="Montserrat Light"/>
                <a:hlinkClick r:id="rId8" tooltip="mailto:Ebenezer.March@mi.mun.ca">
                  <a:extLst>
                    <a:ext uri="{A12FA001-AC4F-418D-AE19-62706E023703}">
                      <ahyp:hlinkClr xmlns:ahyp="http://schemas.microsoft.com/office/drawing/2018/hyperlinkcolor" val="tx"/>
                    </a:ext>
                  </a:extLst>
                </a:hlinkClick>
              </a:rPr>
              <a:t>Ebenezer.March@mi.mun.ca </a:t>
            </a:r>
          </a:p>
          <a:p>
            <a:pPr algn="l">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r>
              <a:rPr lang="en-US" sz="2599" dirty="0">
                <a:solidFill>
                  <a:srgbClr val="FCFEFE"/>
                </a:solidFill>
                <a:latin typeface="Montserrat Light"/>
              </a:rPr>
              <a:t> </a:t>
            </a:r>
          </a:p>
        </p:txBody>
      </p:sp>
      <p:sp>
        <p:nvSpPr>
          <p:cNvPr id="13" name="TextBox 13"/>
          <p:cNvSpPr txBox="1"/>
          <p:nvPr/>
        </p:nvSpPr>
        <p:spPr>
          <a:xfrm>
            <a:off x="3428961" y="8695825"/>
            <a:ext cx="5259505" cy="1810385"/>
          </a:xfrm>
          <a:prstGeom prst="rect">
            <a:avLst/>
          </a:prstGeom>
        </p:spPr>
        <p:txBody>
          <a:bodyPr wrap="square"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Offshore Operations Simulator </a:t>
            </a:r>
          </a:p>
          <a:p>
            <a:pPr>
              <a:lnSpc>
                <a:spcPts val="3640"/>
              </a:lnSpc>
              <a:spcBef>
                <a:spcPct val="0"/>
              </a:spcBef>
            </a:pPr>
            <a:r>
              <a:rPr lang="en-US" sz="2600" dirty="0">
                <a:solidFill>
                  <a:srgbClr val="FFFFFF"/>
                </a:solidFill>
                <a:latin typeface="Montserrat Light"/>
              </a:rPr>
              <a:t>(Main floor – CMS) </a:t>
            </a:r>
          </a:p>
          <a:p>
            <a:pPr>
              <a:lnSpc>
                <a:spcPts val="3640"/>
              </a:lnSpc>
              <a:spcBef>
                <a:spcPct val="0"/>
              </a:spcBef>
            </a:pPr>
            <a:endParaRPr lang="en-US" sz="2600" dirty="0">
              <a:solidFill>
                <a:srgbClr val="FFFFFF"/>
              </a:solidFill>
              <a:latin typeface="Montserrat Light"/>
            </a:endParaRPr>
          </a:p>
        </p:txBody>
      </p:sp>
      <p:sp>
        <p:nvSpPr>
          <p:cNvPr id="14" name="Freeform 14"/>
          <p:cNvSpPr/>
          <p:nvPr/>
        </p:nvSpPr>
        <p:spPr>
          <a:xfrm>
            <a:off x="11789628" y="2510906"/>
            <a:ext cx="6783312" cy="4402025"/>
          </a:xfrm>
          <a:custGeom>
            <a:avLst/>
            <a:gdLst/>
            <a:ahLst/>
            <a:cxnLst/>
            <a:rect l="l" t="t" r="r" b="b"/>
            <a:pathLst>
              <a:path w="6783312" h="4402025">
                <a:moveTo>
                  <a:pt x="0" y="0"/>
                </a:moveTo>
                <a:lnTo>
                  <a:pt x="6783312" y="0"/>
                </a:lnTo>
                <a:lnTo>
                  <a:pt x="6783312" y="4402026"/>
                </a:lnTo>
                <a:lnTo>
                  <a:pt x="0" y="4402026"/>
                </a:lnTo>
                <a:lnTo>
                  <a:pt x="0" y="0"/>
                </a:lnTo>
                <a:close/>
              </a:path>
            </a:pathLst>
          </a:custGeom>
          <a:blipFill>
            <a:blip r:embed="rId9"/>
            <a:stretch>
              <a:fillRect l="-4390" t="-4390"/>
            </a:stretch>
          </a:blipFill>
        </p:spPr>
      </p:sp>
      <p:sp>
        <p:nvSpPr>
          <p:cNvPr id="15" name="Freeform 15"/>
          <p:cNvSpPr/>
          <p:nvPr/>
        </p:nvSpPr>
        <p:spPr>
          <a:xfrm>
            <a:off x="-377530" y="2510906"/>
            <a:ext cx="6288608" cy="4402025"/>
          </a:xfrm>
          <a:custGeom>
            <a:avLst/>
            <a:gdLst/>
            <a:ahLst/>
            <a:cxnLst/>
            <a:rect l="l" t="t" r="r" b="b"/>
            <a:pathLst>
              <a:path w="6288608" h="4402025">
                <a:moveTo>
                  <a:pt x="0" y="0"/>
                </a:moveTo>
                <a:lnTo>
                  <a:pt x="6288608" y="0"/>
                </a:lnTo>
                <a:lnTo>
                  <a:pt x="6288608" y="4402026"/>
                </a:lnTo>
                <a:lnTo>
                  <a:pt x="0" y="4402026"/>
                </a:lnTo>
                <a:lnTo>
                  <a:pt x="0" y="0"/>
                </a:lnTo>
                <a:close/>
              </a:path>
            </a:pathLst>
          </a:custGeom>
          <a:blipFill>
            <a:blip r:embed="rId10"/>
            <a:stretch>
              <a:fillRect/>
            </a:stretch>
          </a:blipFill>
        </p:spPr>
      </p:sp>
      <p:sp>
        <p:nvSpPr>
          <p:cNvPr id="16" name="Freeform 16"/>
          <p:cNvSpPr/>
          <p:nvPr/>
        </p:nvSpPr>
        <p:spPr>
          <a:xfrm>
            <a:off x="4947402" y="2510906"/>
            <a:ext cx="8393195" cy="4402025"/>
          </a:xfrm>
          <a:custGeom>
            <a:avLst/>
            <a:gdLst/>
            <a:ahLst/>
            <a:cxnLst/>
            <a:rect l="l" t="t" r="r" b="b"/>
            <a:pathLst>
              <a:path w="8393195" h="4402025">
                <a:moveTo>
                  <a:pt x="0" y="0"/>
                </a:moveTo>
                <a:lnTo>
                  <a:pt x="8393196" y="0"/>
                </a:lnTo>
                <a:lnTo>
                  <a:pt x="8393196" y="4402026"/>
                </a:lnTo>
                <a:lnTo>
                  <a:pt x="0" y="4402026"/>
                </a:lnTo>
                <a:lnTo>
                  <a:pt x="0" y="0"/>
                </a:lnTo>
                <a:close/>
              </a:path>
            </a:pathLst>
          </a:custGeom>
          <a:blipFill>
            <a:blip r:embed="rId11"/>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SHIPHANDLING / NAVIGATION</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Chris Hearn </a:t>
            </a:r>
          </a:p>
          <a:p>
            <a:pPr>
              <a:lnSpc>
                <a:spcPts val="3639"/>
              </a:lnSpc>
            </a:pPr>
            <a:r>
              <a:rPr lang="en-US" sz="2599" u="sng" dirty="0">
                <a:solidFill>
                  <a:schemeClr val="bg1"/>
                </a:solidFill>
                <a:latin typeface="Montserrat Light"/>
                <a:hlinkClick r:id="rId8" tooltip="mailto:Christopher.Hearn@mi.mun.ca">
                  <a:extLst>
                    <a:ext uri="{A12FA001-AC4F-418D-AE19-62706E023703}">
                      <ahyp:hlinkClr xmlns:ahyp="http://schemas.microsoft.com/office/drawing/2018/hyperlinkcolor" val="tx"/>
                    </a:ext>
                  </a:extLst>
                </a:hlinkClick>
              </a:rPr>
              <a:t>Christopher.Hearn@mi.mun.ca</a:t>
            </a:r>
            <a:r>
              <a:rPr lang="en-US" sz="2599" dirty="0">
                <a:solidFill>
                  <a:schemeClr val="bg1"/>
                </a:solidFill>
                <a:latin typeface="Montserrat Light"/>
              </a:rPr>
              <a:t> </a:t>
            </a:r>
          </a:p>
          <a:p>
            <a:pPr algn="l">
              <a:lnSpc>
                <a:spcPts val="3639"/>
              </a:lnSpc>
            </a:pPr>
            <a:r>
              <a:rPr lang="en-US" sz="2599" dirty="0">
                <a:solidFill>
                  <a:srgbClr val="FCFEFE"/>
                </a:solidFill>
                <a:latin typeface="Montserrat Light"/>
              </a:rPr>
              <a:t>Office: CMS W2100 </a:t>
            </a:r>
          </a:p>
        </p:txBody>
      </p:sp>
      <p:sp>
        <p:nvSpPr>
          <p:cNvPr id="13" name="TextBox 13"/>
          <p:cNvSpPr txBox="1"/>
          <p:nvPr/>
        </p:nvSpPr>
        <p:spPr>
          <a:xfrm>
            <a:off x="3428961" y="8695825"/>
            <a:ext cx="4964235" cy="1353185"/>
          </a:xfrm>
          <a:prstGeom prst="rect">
            <a:avLst/>
          </a:prstGeom>
        </p:spPr>
        <p:txBody>
          <a:bodyPr lIns="0" tIns="0" rIns="0" bIns="0" rtlCol="0" anchor="t">
            <a:spAutoFit/>
          </a:bodyPr>
          <a:lstStyle/>
          <a:p>
            <a:pPr>
              <a:lnSpc>
                <a:spcPts val="3640"/>
              </a:lnSpc>
              <a:spcBef>
                <a:spcPct val="0"/>
              </a:spcBef>
            </a:pPr>
            <a:r>
              <a:rPr lang="en-US" sz="2600" dirty="0">
                <a:solidFill>
                  <a:srgbClr val="FCFEFE"/>
                </a:solidFill>
                <a:latin typeface="Montserrat Light"/>
              </a:rPr>
              <a:t>Exercise location: </a:t>
            </a:r>
          </a:p>
          <a:p>
            <a:pPr>
              <a:lnSpc>
                <a:spcPts val="3640"/>
              </a:lnSpc>
              <a:spcBef>
                <a:spcPct val="0"/>
              </a:spcBef>
            </a:pPr>
            <a:r>
              <a:rPr lang="en-US" sz="2600" dirty="0">
                <a:solidFill>
                  <a:srgbClr val="FFFFFF"/>
                </a:solidFill>
                <a:latin typeface="Montserrat Light"/>
              </a:rPr>
              <a:t>Full Mission Bridge Simulator (Bottom floor – CMS)</a:t>
            </a:r>
          </a:p>
        </p:txBody>
      </p:sp>
      <p:sp>
        <p:nvSpPr>
          <p:cNvPr id="14" name="TextBox 14"/>
          <p:cNvSpPr txBox="1"/>
          <p:nvPr/>
        </p:nvSpPr>
        <p:spPr>
          <a:xfrm>
            <a:off x="740496" y="1518050"/>
            <a:ext cx="10735099"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a:t>
            </a:r>
          </a:p>
        </p:txBody>
      </p:sp>
      <p:sp>
        <p:nvSpPr>
          <p:cNvPr id="15" name="TextBox 15"/>
          <p:cNvSpPr txBox="1"/>
          <p:nvPr/>
        </p:nvSpPr>
        <p:spPr>
          <a:xfrm>
            <a:off x="299768" y="2274684"/>
            <a:ext cx="17688465" cy="348788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Teams will be required to maneuver and navigate their ship within Belfast Harbour to enter the Main Dry Dock</a:t>
            </a:r>
          </a:p>
          <a:p>
            <a:pPr marL="475964" lvl="1" indent="-237982">
              <a:lnSpc>
                <a:spcPts val="3306"/>
              </a:lnSpc>
              <a:buFont typeface="Arial"/>
              <a:buChar char="•"/>
            </a:pPr>
            <a:r>
              <a:rPr lang="en-US" sz="2204">
                <a:solidFill>
                  <a:srgbClr val="004B84"/>
                </a:solidFill>
                <a:latin typeface="Montserrat Light Bold"/>
              </a:rPr>
              <a:t>Teams are to maneuver their ship safely into the turning basin and turn the vessel to proceed outward into the harbour. They must then turn the ship again and back down the channel towards the dry dock</a:t>
            </a:r>
          </a:p>
          <a:p>
            <a:pPr marL="475964" lvl="1" indent="-237982">
              <a:lnSpc>
                <a:spcPts val="3306"/>
              </a:lnSpc>
              <a:buFont typeface="Arial"/>
              <a:buChar char="•"/>
            </a:pPr>
            <a:r>
              <a:rPr lang="en-US" sz="2204">
                <a:solidFill>
                  <a:srgbClr val="004B84"/>
                </a:solidFill>
                <a:latin typeface="Montserrat Light Bold"/>
              </a:rPr>
              <a:t>The vessel will be initially positioned with the bow facing inward. To complete the exercise the vessel must be berthed port side to the dry dock wall with the bow facing outward</a:t>
            </a:r>
          </a:p>
          <a:p>
            <a:pPr marL="475964" lvl="1" indent="-237982" algn="l">
              <a:lnSpc>
                <a:spcPts val="3306"/>
              </a:lnSpc>
              <a:buFont typeface="Arial"/>
              <a:buChar char="•"/>
            </a:pPr>
            <a:r>
              <a:rPr lang="en-US" sz="2204">
                <a:solidFill>
                  <a:srgbClr val="004B84"/>
                </a:solidFill>
                <a:latin typeface="Montserrat Light Bold"/>
              </a:rPr>
              <a:t>The vessel must maneuver safely into the turning basin turned through 180 degrees then safely maneuvered back down into the dry dock. At all times safe navigation, communications, bridge teamwork and situational awareness will be critical</a:t>
            </a:r>
          </a:p>
        </p:txBody>
      </p:sp>
      <p:sp>
        <p:nvSpPr>
          <p:cNvPr id="16" name="TextBox 16"/>
          <p:cNvSpPr txBox="1"/>
          <p:nvPr/>
        </p:nvSpPr>
        <p:spPr>
          <a:xfrm>
            <a:off x="740496" y="5995989"/>
            <a:ext cx="10735099" cy="490407"/>
          </a:xfrm>
          <a:prstGeom prst="rect">
            <a:avLst/>
          </a:prstGeom>
        </p:spPr>
        <p:txBody>
          <a:bodyPr lIns="0" tIns="0" rIns="0" bIns="0" rtlCol="0" anchor="t">
            <a:spAutoFit/>
          </a:bodyPr>
          <a:lstStyle/>
          <a:p>
            <a:pPr>
              <a:lnSpc>
                <a:spcPts val="3942"/>
              </a:lnSpc>
            </a:pPr>
            <a:r>
              <a:rPr lang="en-US" sz="2628">
                <a:solidFill>
                  <a:srgbClr val="004B84"/>
                </a:solidFill>
                <a:latin typeface="Montserrat Light Bold Italics"/>
              </a:rPr>
              <a:t>References</a:t>
            </a:r>
          </a:p>
        </p:txBody>
      </p:sp>
      <p:sp>
        <p:nvSpPr>
          <p:cNvPr id="17" name="TextBox 17"/>
          <p:cNvSpPr txBox="1"/>
          <p:nvPr/>
        </p:nvSpPr>
        <p:spPr>
          <a:xfrm>
            <a:off x="356346" y="6457822"/>
            <a:ext cx="17575308" cy="2285628"/>
          </a:xfrm>
          <a:prstGeom prst="rect">
            <a:avLst/>
          </a:prstGeom>
        </p:spPr>
        <p:txBody>
          <a:bodyPr lIns="0" tIns="0" rIns="0" bIns="0" rtlCol="0" anchor="t">
            <a:spAutoFit/>
          </a:bodyPr>
          <a:lstStyle/>
          <a:p>
            <a:pPr marL="458988" lvl="1" indent="-229494">
              <a:lnSpc>
                <a:spcPts val="3529"/>
              </a:lnSpc>
              <a:buFont typeface="Arial"/>
              <a:buChar char="•"/>
            </a:pPr>
            <a:r>
              <a:rPr lang="en-US" sz="2125">
                <a:solidFill>
                  <a:srgbClr val="004B84"/>
                </a:solidFill>
                <a:latin typeface="Montserrat Light Bold"/>
              </a:rPr>
              <a:t>International Chamber of Shipping Bridge Procedures Guide</a:t>
            </a:r>
          </a:p>
          <a:p>
            <a:pPr marL="458988" lvl="1" indent="-229494">
              <a:lnSpc>
                <a:spcPts val="3529"/>
              </a:lnSpc>
              <a:buFont typeface="Arial"/>
              <a:buChar char="•"/>
            </a:pPr>
            <a:r>
              <a:rPr lang="en-US" sz="2125">
                <a:solidFill>
                  <a:srgbClr val="004B84"/>
                </a:solidFill>
                <a:latin typeface="Montserrat Light Bold"/>
              </a:rPr>
              <a:t>Danton’s The theory and practice of Seamanship, sections related to ship handling</a:t>
            </a:r>
          </a:p>
          <a:p>
            <a:pPr marL="458988" lvl="1" indent="-229494">
              <a:lnSpc>
                <a:spcPts val="3529"/>
              </a:lnSpc>
              <a:buFont typeface="Arial"/>
              <a:buChar char="•"/>
            </a:pPr>
            <a:r>
              <a:rPr lang="en-US" sz="2125">
                <a:solidFill>
                  <a:srgbClr val="004B84"/>
                </a:solidFill>
                <a:latin typeface="Montserrat Light Bold"/>
              </a:rPr>
              <a:t>DJ House Seamanship Techniques, section related to ship handling</a:t>
            </a:r>
          </a:p>
          <a:p>
            <a:pPr marL="458988" lvl="1" indent="-229494">
              <a:lnSpc>
                <a:spcPts val="3529"/>
              </a:lnSpc>
              <a:buFont typeface="Arial"/>
              <a:buChar char="•"/>
            </a:pPr>
            <a:r>
              <a:rPr lang="en-US" sz="2125">
                <a:solidFill>
                  <a:srgbClr val="004B84"/>
                </a:solidFill>
                <a:latin typeface="Montserrat Light Bold"/>
              </a:rPr>
              <a:t>Collision Regulations, appropriate to navigational safety and detection or targets and action to avoid collision</a:t>
            </a:r>
          </a:p>
          <a:p>
            <a:pPr marL="458988" lvl="1" indent="-229494" algn="l">
              <a:lnSpc>
                <a:spcPts val="3529"/>
              </a:lnSpc>
              <a:buFont typeface="Arial"/>
              <a:buChar char="•"/>
            </a:pPr>
            <a:endParaRPr lang="en-US" sz="2125">
              <a:solidFill>
                <a:srgbClr val="004B84"/>
              </a:solidFill>
              <a:latin typeface="Montserrat Light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0" y="2855825"/>
            <a:ext cx="6405561" cy="3603128"/>
          </a:xfrm>
          <a:custGeom>
            <a:avLst/>
            <a:gdLst/>
            <a:ahLst/>
            <a:cxnLst/>
            <a:rect l="l" t="t" r="r" b="b"/>
            <a:pathLst>
              <a:path w="6405561" h="3603128">
                <a:moveTo>
                  <a:pt x="0" y="0"/>
                </a:moveTo>
                <a:lnTo>
                  <a:pt x="6405561" y="0"/>
                </a:lnTo>
                <a:lnTo>
                  <a:pt x="6405561" y="3603129"/>
                </a:lnTo>
                <a:lnTo>
                  <a:pt x="0" y="3603129"/>
                </a:lnTo>
                <a:lnTo>
                  <a:pt x="0" y="0"/>
                </a:lnTo>
                <a:close/>
              </a:path>
            </a:pathLst>
          </a:custGeom>
          <a:blipFill>
            <a:blip r:embed="rId8"/>
            <a:stretch>
              <a:fillRect/>
            </a:stretch>
          </a:blipFill>
        </p:spPr>
      </p:sp>
      <p:sp>
        <p:nvSpPr>
          <p:cNvPr id="12" name="Freeform 12"/>
          <p:cNvSpPr/>
          <p:nvPr/>
        </p:nvSpPr>
        <p:spPr>
          <a:xfrm>
            <a:off x="6405561" y="2864535"/>
            <a:ext cx="6142472" cy="3594419"/>
          </a:xfrm>
          <a:custGeom>
            <a:avLst/>
            <a:gdLst/>
            <a:ahLst/>
            <a:cxnLst/>
            <a:rect l="l" t="t" r="r" b="b"/>
            <a:pathLst>
              <a:path w="6142472" h="3594419">
                <a:moveTo>
                  <a:pt x="0" y="0"/>
                </a:moveTo>
                <a:lnTo>
                  <a:pt x="6142472" y="0"/>
                </a:lnTo>
                <a:lnTo>
                  <a:pt x="6142472" y="3594419"/>
                </a:lnTo>
                <a:lnTo>
                  <a:pt x="0" y="3594419"/>
                </a:lnTo>
                <a:lnTo>
                  <a:pt x="0" y="0"/>
                </a:lnTo>
                <a:close/>
              </a:path>
            </a:pathLst>
          </a:custGeom>
          <a:blipFill>
            <a:blip r:embed="rId9"/>
            <a:stretch>
              <a:fillRect/>
            </a:stretch>
          </a:blipFill>
        </p:spPr>
      </p:sp>
      <p:sp>
        <p:nvSpPr>
          <p:cNvPr id="13" name="Freeform 13"/>
          <p:cNvSpPr/>
          <p:nvPr/>
        </p:nvSpPr>
        <p:spPr>
          <a:xfrm>
            <a:off x="12548033" y="2870990"/>
            <a:ext cx="5902980" cy="3587964"/>
          </a:xfrm>
          <a:custGeom>
            <a:avLst/>
            <a:gdLst/>
            <a:ahLst/>
            <a:cxnLst/>
            <a:rect l="l" t="t" r="r" b="b"/>
            <a:pathLst>
              <a:path w="5902980" h="3587964">
                <a:moveTo>
                  <a:pt x="0" y="0"/>
                </a:moveTo>
                <a:lnTo>
                  <a:pt x="5902980" y="0"/>
                </a:lnTo>
                <a:lnTo>
                  <a:pt x="5902980" y="3587964"/>
                </a:lnTo>
                <a:lnTo>
                  <a:pt x="0" y="3587964"/>
                </a:lnTo>
                <a:lnTo>
                  <a:pt x="0" y="0"/>
                </a:lnTo>
                <a:close/>
              </a:path>
            </a:pathLst>
          </a:custGeom>
          <a:blipFill>
            <a:blip r:embed="rId10"/>
            <a:stretch>
              <a:fillRect/>
            </a:stretch>
          </a:blipFill>
        </p:spPr>
      </p:sp>
      <p:sp>
        <p:nvSpPr>
          <p:cNvPr id="14" name="TextBox 14"/>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SHIPHANDLING / NAVIGATION</a:t>
            </a:r>
          </a:p>
        </p:txBody>
      </p:sp>
      <p:sp>
        <p:nvSpPr>
          <p:cNvPr id="15" name="TextBox 15"/>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Chris Hearn </a:t>
            </a:r>
          </a:p>
          <a:p>
            <a:pPr>
              <a:lnSpc>
                <a:spcPts val="3639"/>
              </a:lnSpc>
            </a:pPr>
            <a:r>
              <a:rPr lang="en-US" sz="2599" u="sng" dirty="0">
                <a:solidFill>
                  <a:schemeClr val="bg1"/>
                </a:solidFill>
                <a:latin typeface="Montserrat Light"/>
                <a:hlinkClick r:id="rId11" tooltip="mailto:Christopher.Hearn@mi.mun.ca">
                  <a:extLst>
                    <a:ext uri="{A12FA001-AC4F-418D-AE19-62706E023703}">
                      <ahyp:hlinkClr xmlns:ahyp="http://schemas.microsoft.com/office/drawing/2018/hyperlinkcolor" val="tx"/>
                    </a:ext>
                  </a:extLst>
                </a:hlinkClick>
              </a:rPr>
              <a:t>Christopher.Hearn@mi.mun.ca</a:t>
            </a:r>
            <a:r>
              <a:rPr lang="en-US" sz="2599" dirty="0">
                <a:solidFill>
                  <a:schemeClr val="bg1"/>
                </a:solidFill>
                <a:latin typeface="Montserrat Light"/>
              </a:rPr>
              <a:t> </a:t>
            </a:r>
          </a:p>
          <a:p>
            <a:pPr algn="l">
              <a:lnSpc>
                <a:spcPts val="3639"/>
              </a:lnSpc>
            </a:pPr>
            <a:r>
              <a:rPr lang="en-US" sz="2599" dirty="0">
                <a:solidFill>
                  <a:srgbClr val="FCFEFE"/>
                </a:solidFill>
                <a:latin typeface="Montserrat Light"/>
              </a:rPr>
              <a:t>Office: CMS W2100 </a:t>
            </a:r>
          </a:p>
        </p:txBody>
      </p:sp>
      <p:sp>
        <p:nvSpPr>
          <p:cNvPr id="16" name="TextBox 16"/>
          <p:cNvSpPr txBox="1"/>
          <p:nvPr/>
        </p:nvSpPr>
        <p:spPr>
          <a:xfrm>
            <a:off x="3428961" y="8695825"/>
            <a:ext cx="4964235"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FFFFF"/>
                </a:solidFill>
                <a:latin typeface="Montserrat Light"/>
              </a:rPr>
              <a:t>Full Mission Bridge Simulator (Bottom floor – CMS)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SEARCH AND RESCUE</a:t>
            </a:r>
          </a:p>
        </p:txBody>
      </p:sp>
      <p:sp>
        <p:nvSpPr>
          <p:cNvPr id="12" name="TextBox 12"/>
          <p:cNvSpPr txBox="1"/>
          <p:nvPr/>
        </p:nvSpPr>
        <p:spPr>
          <a:xfrm>
            <a:off x="9894805" y="8695825"/>
            <a:ext cx="6873098" cy="8959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Anthony Patterson</a:t>
            </a:r>
          </a:p>
          <a:p>
            <a:pPr algn="l">
              <a:lnSpc>
                <a:spcPts val="3639"/>
              </a:lnSpc>
            </a:pPr>
            <a:r>
              <a:rPr lang="en-US" sz="2599" u="sng" dirty="0">
                <a:solidFill>
                  <a:schemeClr val="bg1"/>
                </a:solidFill>
                <a:latin typeface="Montserrat Light"/>
                <a:hlinkClick r:id="rId8" tooltip="mailto:Anthony.Patterson@virtualmarine.ca">
                  <a:extLst>
                    <a:ext uri="{A12FA001-AC4F-418D-AE19-62706E023703}">
                      <ahyp:hlinkClr xmlns:ahyp="http://schemas.microsoft.com/office/drawing/2018/hyperlinkcolor" val="tx"/>
                    </a:ext>
                  </a:extLst>
                </a:hlinkClick>
              </a:rPr>
              <a:t>Anthony.Patterson@virtualmarine.ca </a:t>
            </a:r>
          </a:p>
        </p:txBody>
      </p:sp>
      <p:sp>
        <p:nvSpPr>
          <p:cNvPr id="13" name="TextBox 13"/>
          <p:cNvSpPr txBox="1"/>
          <p:nvPr/>
        </p:nvSpPr>
        <p:spPr>
          <a:xfrm>
            <a:off x="3428961" y="8695825"/>
            <a:ext cx="4964235" cy="8959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FFFFF"/>
                </a:solidFill>
                <a:latin typeface="Montserrat Light"/>
              </a:rPr>
              <a:t>First Floor of OOS Building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1193578" y="8743450"/>
            <a:ext cx="859228" cy="1175561"/>
          </a:xfrm>
          <a:custGeom>
            <a:avLst/>
            <a:gdLst/>
            <a:ahLst/>
            <a:cxnLst/>
            <a:rect l="l" t="t" r="r" b="b"/>
            <a:pathLst>
              <a:path w="859228" h="1175561">
                <a:moveTo>
                  <a:pt x="0" y="0"/>
                </a:moveTo>
                <a:lnTo>
                  <a:pt x="859228" y="0"/>
                </a:lnTo>
                <a:lnTo>
                  <a:pt x="859228" y="1175561"/>
                </a:lnTo>
                <a:lnTo>
                  <a:pt x="0" y="1175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742608" y="8808450"/>
            <a:ext cx="911060" cy="1175561"/>
          </a:xfrm>
          <a:custGeom>
            <a:avLst/>
            <a:gdLst/>
            <a:ahLst/>
            <a:cxnLst/>
            <a:rect l="l" t="t" r="r" b="b"/>
            <a:pathLst>
              <a:path w="911060" h="1175561">
                <a:moveTo>
                  <a:pt x="0" y="0"/>
                </a:moveTo>
                <a:lnTo>
                  <a:pt x="911060" y="0"/>
                </a:lnTo>
                <a:lnTo>
                  <a:pt x="911060" y="1175560"/>
                </a:lnTo>
                <a:lnTo>
                  <a:pt x="0" y="1175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MARINE EMERGENCY DUTIES</a:t>
            </a:r>
          </a:p>
        </p:txBody>
      </p:sp>
      <p:sp>
        <p:nvSpPr>
          <p:cNvPr id="12" name="TextBox 12"/>
          <p:cNvSpPr txBox="1"/>
          <p:nvPr/>
        </p:nvSpPr>
        <p:spPr>
          <a:xfrm>
            <a:off x="2228142" y="8786495"/>
            <a:ext cx="2928949" cy="8959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FFFFF"/>
                </a:solidFill>
                <a:latin typeface="Montserrat Light"/>
              </a:rPr>
              <a:t>MI GYM</a:t>
            </a:r>
          </a:p>
        </p:txBody>
      </p:sp>
      <p:sp>
        <p:nvSpPr>
          <p:cNvPr id="13" name="TextBox 13"/>
          <p:cNvSpPr txBox="1"/>
          <p:nvPr/>
        </p:nvSpPr>
        <p:spPr>
          <a:xfrm>
            <a:off x="6947794" y="8695825"/>
            <a:ext cx="4451107"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Captain Glenn Fiander </a:t>
            </a:r>
            <a:r>
              <a:rPr lang="en-US" sz="2599" u="sng" dirty="0">
                <a:solidFill>
                  <a:schemeClr val="bg1"/>
                </a:solidFill>
                <a:latin typeface="Montserrat Light"/>
                <a:hlinkClick r:id="rId8" tooltip="mailto:Glenn.Fiander@mi.mun.ca">
                  <a:extLst>
                    <a:ext uri="{A12FA001-AC4F-418D-AE19-62706E023703}">
                      <ahyp:hlinkClr xmlns:ahyp="http://schemas.microsoft.com/office/drawing/2018/hyperlinkcolor" val="tx"/>
                    </a:ext>
                  </a:extLst>
                </a:hlinkClick>
              </a:rPr>
              <a:t>Glenn.Fiander@mi.mun.ca</a:t>
            </a:r>
          </a:p>
          <a:p>
            <a:pPr algn="l">
              <a:lnSpc>
                <a:spcPts val="3639"/>
              </a:lnSpc>
            </a:pPr>
            <a:r>
              <a:rPr lang="en-US" sz="2599" dirty="0">
                <a:solidFill>
                  <a:srgbClr val="FCFEFE"/>
                </a:solidFill>
                <a:latin typeface="Montserrat Light"/>
              </a:rPr>
              <a:t>Office: CMS W2104</a:t>
            </a:r>
          </a:p>
        </p:txBody>
      </p:sp>
      <p:sp>
        <p:nvSpPr>
          <p:cNvPr id="14" name="TextBox 14"/>
          <p:cNvSpPr txBox="1"/>
          <p:nvPr/>
        </p:nvSpPr>
        <p:spPr>
          <a:xfrm>
            <a:off x="11837893" y="8662805"/>
            <a:ext cx="5979627" cy="18103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Captain </a:t>
            </a:r>
            <a:r>
              <a:rPr lang="en-US" sz="2599" dirty="0" err="1">
                <a:solidFill>
                  <a:srgbClr val="FCFEFE"/>
                </a:solidFill>
                <a:latin typeface="Montserrat Light"/>
              </a:rPr>
              <a:t>Eben</a:t>
            </a:r>
            <a:r>
              <a:rPr lang="en-US" sz="2599" dirty="0">
                <a:solidFill>
                  <a:srgbClr val="FCFEFE"/>
                </a:solidFill>
                <a:latin typeface="Montserrat Light"/>
              </a:rPr>
              <a:t> March </a:t>
            </a:r>
          </a:p>
          <a:p>
            <a:pPr>
              <a:lnSpc>
                <a:spcPts val="3639"/>
              </a:lnSpc>
            </a:pPr>
            <a:r>
              <a:rPr lang="en-US" sz="2599" dirty="0">
                <a:solidFill>
                  <a:srgbClr val="FCFEFE"/>
                </a:solidFill>
                <a:latin typeface="Montserrat Light"/>
              </a:rPr>
              <a:t> </a:t>
            </a:r>
            <a:r>
              <a:rPr lang="en-US" sz="2599" u="sng" dirty="0">
                <a:solidFill>
                  <a:schemeClr val="bg1"/>
                </a:solidFill>
                <a:latin typeface="Montserrat Light"/>
                <a:hlinkClick r:id="rId9" tooltip="mailto:Ebenezer.March@mi.mun.ca">
                  <a:extLst>
                    <a:ext uri="{A12FA001-AC4F-418D-AE19-62706E023703}">
                      <ahyp:hlinkClr xmlns:ahyp="http://schemas.microsoft.com/office/drawing/2018/hyperlinkcolor" val="tx"/>
                    </a:ext>
                  </a:extLst>
                </a:hlinkClick>
              </a:rPr>
              <a:t>Ebenezer.March@mi.mun.ca</a:t>
            </a:r>
          </a:p>
          <a:p>
            <a:pPr>
              <a:lnSpc>
                <a:spcPts val="3639"/>
              </a:lnSpc>
            </a:pPr>
            <a:r>
              <a:rPr lang="en-US" sz="2599" dirty="0">
                <a:solidFill>
                  <a:srgbClr val="FCFEFE"/>
                </a:solidFill>
                <a:latin typeface="Montserrat Light"/>
              </a:rPr>
              <a:t>Office: CMS Offshore Operations </a:t>
            </a:r>
            <a:r>
              <a:rPr lang="en-US" sz="2599" dirty="0" err="1">
                <a:solidFill>
                  <a:srgbClr val="FCFEFE"/>
                </a:solidFill>
                <a:latin typeface="Montserrat Light"/>
              </a:rPr>
              <a:t>Bld</a:t>
            </a:r>
            <a:endParaRPr lang="en-US" sz="2599" dirty="0">
              <a:solidFill>
                <a:srgbClr val="FCFEFE"/>
              </a:solidFill>
              <a:latin typeface="Montserrat Light"/>
            </a:endParaRPr>
          </a:p>
          <a:p>
            <a:pPr algn="l">
              <a:lnSpc>
                <a:spcPts val="3639"/>
              </a:lnSpc>
            </a:pPr>
            <a:endParaRPr lang="en-US" sz="2599" dirty="0">
              <a:solidFill>
                <a:srgbClr val="FCFEFE"/>
              </a:solidFill>
              <a:latin typeface="Montserrat Light"/>
            </a:endParaRPr>
          </a:p>
        </p:txBody>
      </p:sp>
      <p:sp>
        <p:nvSpPr>
          <p:cNvPr id="15" name="TextBox 15"/>
          <p:cNvSpPr txBox="1"/>
          <p:nvPr/>
        </p:nvSpPr>
        <p:spPr>
          <a:xfrm>
            <a:off x="740496" y="1518050"/>
            <a:ext cx="10735099"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a:t>
            </a:r>
          </a:p>
        </p:txBody>
      </p:sp>
      <p:sp>
        <p:nvSpPr>
          <p:cNvPr id="16" name="TextBox 16"/>
          <p:cNvSpPr txBox="1"/>
          <p:nvPr/>
        </p:nvSpPr>
        <p:spPr>
          <a:xfrm>
            <a:off x="740496" y="3223293"/>
            <a:ext cx="16252162" cy="3664850"/>
          </a:xfrm>
          <a:prstGeom prst="rect">
            <a:avLst/>
          </a:prstGeom>
        </p:spPr>
        <p:txBody>
          <a:bodyPr lIns="0" tIns="0" rIns="0" bIns="0" rtlCol="0" anchor="t">
            <a:spAutoFit/>
          </a:bodyPr>
          <a:lstStyle/>
          <a:p>
            <a:pPr>
              <a:lnSpc>
                <a:spcPts val="3978"/>
              </a:lnSpc>
            </a:pPr>
            <a:r>
              <a:rPr lang="en-US" sz="2652">
                <a:solidFill>
                  <a:srgbClr val="004B84"/>
                </a:solidFill>
                <a:latin typeface="Montserrat Light Bold"/>
              </a:rPr>
              <a:t>A relay and competition for time:</a:t>
            </a:r>
          </a:p>
          <a:p>
            <a:pPr marL="572590" lvl="1" indent="-286295">
              <a:lnSpc>
                <a:spcPts val="3978"/>
              </a:lnSpc>
              <a:buFont typeface="Arial"/>
              <a:buChar char="•"/>
            </a:pPr>
            <a:r>
              <a:rPr lang="en-US" sz="2652">
                <a:solidFill>
                  <a:srgbClr val="004B84"/>
                </a:solidFill>
                <a:latin typeface="Montserrat Light Bold"/>
              </a:rPr>
              <a:t>Part A: Don a Fire Suit/ Bunker Gear </a:t>
            </a:r>
          </a:p>
          <a:p>
            <a:pPr marL="572590" lvl="1" indent="-286295">
              <a:lnSpc>
                <a:spcPts val="3978"/>
              </a:lnSpc>
              <a:buFont typeface="Arial"/>
              <a:buChar char="•"/>
            </a:pPr>
            <a:r>
              <a:rPr lang="en-US" sz="2652">
                <a:solidFill>
                  <a:srgbClr val="004B84"/>
                </a:solidFill>
                <a:latin typeface="Montserrat Light Bold"/>
              </a:rPr>
              <a:t>Part B: Attach a fire nozzle and deploy hose </a:t>
            </a:r>
          </a:p>
          <a:p>
            <a:pPr marL="572590" lvl="1" indent="-286295">
              <a:lnSpc>
                <a:spcPts val="3978"/>
              </a:lnSpc>
              <a:buFont typeface="Arial"/>
              <a:buChar char="•"/>
            </a:pPr>
            <a:r>
              <a:rPr lang="en-US" sz="2652">
                <a:solidFill>
                  <a:srgbClr val="004B84"/>
                </a:solidFill>
                <a:latin typeface="Montserrat Light Bold"/>
              </a:rPr>
              <a:t>Part C: Drag hose to where rescue manikin is located</a:t>
            </a:r>
          </a:p>
          <a:p>
            <a:pPr marL="572590" lvl="1" indent="-286295">
              <a:lnSpc>
                <a:spcPts val="3978"/>
              </a:lnSpc>
              <a:buFont typeface="Arial"/>
              <a:buChar char="•"/>
            </a:pPr>
            <a:r>
              <a:rPr lang="en-US" sz="2652">
                <a:solidFill>
                  <a:srgbClr val="004B84"/>
                </a:solidFill>
                <a:latin typeface="Montserrat Light Bold"/>
              </a:rPr>
              <a:t>Part D: Drag rescue manikin to safe area (back where you started) </a:t>
            </a:r>
          </a:p>
          <a:p>
            <a:pPr marL="572590" lvl="1" indent="-286295" algn="l">
              <a:lnSpc>
                <a:spcPts val="3978"/>
              </a:lnSpc>
              <a:buFont typeface="Arial"/>
              <a:buChar char="•"/>
            </a:pPr>
            <a:r>
              <a:rPr lang="en-US" sz="2652">
                <a:solidFill>
                  <a:srgbClr val="004B84"/>
                </a:solidFill>
                <a:latin typeface="Montserrat Light Bold"/>
              </a:rPr>
              <a:t>Part E: Don an immersion suit and a second student dons a life jacket. Student in Immersion suit activates EPIRB and student in life jacket throws rescue quoit at a target</a:t>
            </a:r>
          </a:p>
        </p:txBody>
      </p:sp>
      <p:sp>
        <p:nvSpPr>
          <p:cNvPr id="17" name="TextBox 17"/>
          <p:cNvSpPr txBox="1"/>
          <p:nvPr/>
        </p:nvSpPr>
        <p:spPr>
          <a:xfrm>
            <a:off x="740496" y="2436658"/>
            <a:ext cx="10735099" cy="520888"/>
          </a:xfrm>
          <a:prstGeom prst="rect">
            <a:avLst/>
          </a:prstGeom>
        </p:spPr>
        <p:txBody>
          <a:bodyPr lIns="0" tIns="0" rIns="0" bIns="0" rtlCol="0" anchor="t">
            <a:spAutoFit/>
          </a:bodyPr>
          <a:lstStyle/>
          <a:p>
            <a:pPr>
              <a:lnSpc>
                <a:spcPts val="4242"/>
              </a:lnSpc>
            </a:pPr>
            <a:r>
              <a:rPr lang="en-US" sz="2828">
                <a:solidFill>
                  <a:srgbClr val="AD8330"/>
                </a:solidFill>
                <a:latin typeface="Montserrat Light Bold Italics"/>
              </a:rPr>
              <a:t>On the Friday evening of the Competition weekend...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09080" y="-7439432"/>
            <a:ext cx="35014436" cy="28119891"/>
          </a:xfrm>
          <a:custGeom>
            <a:avLst/>
            <a:gdLst/>
            <a:ahLst/>
            <a:cxnLst/>
            <a:rect l="l" t="t" r="r" b="b"/>
            <a:pathLst>
              <a:path w="35014436" h="28119891">
                <a:moveTo>
                  <a:pt x="0" y="0"/>
                </a:moveTo>
                <a:lnTo>
                  <a:pt x="35014436" y="0"/>
                </a:lnTo>
                <a:lnTo>
                  <a:pt x="35014436" y="28119892"/>
                </a:lnTo>
                <a:lnTo>
                  <a:pt x="0" y="28119892"/>
                </a:lnTo>
                <a:lnTo>
                  <a:pt x="0" y="0"/>
                </a:lnTo>
                <a:close/>
              </a:path>
            </a:pathLst>
          </a:custGeom>
          <a:blipFill>
            <a:blip r:embed="rId3"/>
            <a:stretch>
              <a:fillRect/>
            </a:stretch>
          </a:blipFill>
        </p:spPr>
      </p:sp>
      <p:grpSp>
        <p:nvGrpSpPr>
          <p:cNvPr id="3" name="Group 3"/>
          <p:cNvGrpSpPr/>
          <p:nvPr/>
        </p:nvGrpSpPr>
        <p:grpSpPr>
          <a:xfrm>
            <a:off x="0" y="1259841"/>
            <a:ext cx="18288000" cy="9027159"/>
            <a:chOff x="0" y="0"/>
            <a:chExt cx="4816593" cy="2377523"/>
          </a:xfrm>
        </p:grpSpPr>
        <p:sp>
          <p:nvSpPr>
            <p:cNvPr id="4" name="Freeform 4"/>
            <p:cNvSpPr/>
            <p:nvPr/>
          </p:nvSpPr>
          <p:spPr>
            <a:xfrm>
              <a:off x="0" y="0"/>
              <a:ext cx="4816592" cy="2377523"/>
            </a:xfrm>
            <a:custGeom>
              <a:avLst/>
              <a:gdLst/>
              <a:ahLst/>
              <a:cxnLst/>
              <a:rect l="l" t="t" r="r" b="b"/>
              <a:pathLst>
                <a:path w="4816592" h="2377523">
                  <a:moveTo>
                    <a:pt x="0" y="0"/>
                  </a:moveTo>
                  <a:lnTo>
                    <a:pt x="4816592" y="0"/>
                  </a:lnTo>
                  <a:lnTo>
                    <a:pt x="4816592" y="2377523"/>
                  </a:lnTo>
                  <a:lnTo>
                    <a:pt x="0" y="2377523"/>
                  </a:lnTo>
                  <a:close/>
                </a:path>
              </a:pathLst>
            </a:custGeom>
            <a:solidFill>
              <a:srgbClr val="004B84"/>
            </a:solidFill>
          </p:spPr>
        </p:sp>
        <p:sp>
          <p:nvSpPr>
            <p:cNvPr id="5" name="TextBox 5"/>
            <p:cNvSpPr txBox="1"/>
            <p:nvPr/>
          </p:nvSpPr>
          <p:spPr>
            <a:xfrm>
              <a:off x="0" y="-47625"/>
              <a:ext cx="4816593" cy="2425148"/>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004B84"/>
                </a:solidFill>
                <a:latin typeface="Montserrat Classic Bold"/>
              </a:rPr>
              <a:t>FAMILIARIZATION SESSION</a:t>
            </a:r>
          </a:p>
        </p:txBody>
      </p:sp>
      <p:sp>
        <p:nvSpPr>
          <p:cNvPr id="7" name="TextBox 7"/>
          <p:cNvSpPr txBox="1"/>
          <p:nvPr/>
        </p:nvSpPr>
        <p:spPr>
          <a:xfrm>
            <a:off x="224599" y="2177163"/>
            <a:ext cx="17823455" cy="2785745"/>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FCFEFE"/>
                </a:solidFill>
                <a:latin typeface="Montserrat Light"/>
              </a:rPr>
              <a:t>Thursday, February 1st from 5:30PM to 7:30PM – maximin of two members per team allowed at each exercise session in the location the exercise will be held during the competition (unless alternative location is identified by exercise lead). </a:t>
            </a:r>
          </a:p>
          <a:p>
            <a:pPr marL="1381761" lvl="2" indent="-460587">
              <a:lnSpc>
                <a:spcPts val="4480"/>
              </a:lnSpc>
              <a:buFont typeface="Arial"/>
              <a:buChar char="⚬"/>
            </a:pPr>
            <a:r>
              <a:rPr lang="en-US" sz="3200" dirty="0">
                <a:solidFill>
                  <a:srgbClr val="FCFEFE"/>
                </a:solidFill>
                <a:latin typeface="Montserrat Light"/>
              </a:rPr>
              <a:t>1st session from 5:30PM to 6:30PM</a:t>
            </a:r>
          </a:p>
          <a:p>
            <a:pPr marL="1381761" lvl="2" indent="-460587" algn="l">
              <a:lnSpc>
                <a:spcPts val="4480"/>
              </a:lnSpc>
              <a:buFont typeface="Arial"/>
              <a:buChar char="⚬"/>
            </a:pPr>
            <a:r>
              <a:rPr lang="en-US" sz="3200" dirty="0">
                <a:solidFill>
                  <a:srgbClr val="FCFEFE"/>
                </a:solidFill>
                <a:latin typeface="Montserrat Light"/>
              </a:rPr>
              <a:t>2nd session from 6:30PM to 7:30PM</a:t>
            </a:r>
          </a:p>
        </p:txBody>
      </p:sp>
      <p:sp>
        <p:nvSpPr>
          <p:cNvPr id="8" name="TextBox 8"/>
          <p:cNvSpPr txBox="1"/>
          <p:nvPr/>
        </p:nvSpPr>
        <p:spPr>
          <a:xfrm>
            <a:off x="847578" y="1471009"/>
            <a:ext cx="9391709" cy="708025"/>
          </a:xfrm>
          <a:prstGeom prst="rect">
            <a:avLst/>
          </a:prstGeom>
        </p:spPr>
        <p:txBody>
          <a:bodyPr lIns="0" tIns="0" rIns="0" bIns="0" rtlCol="0" anchor="t">
            <a:spAutoFit/>
          </a:bodyPr>
          <a:lstStyle/>
          <a:p>
            <a:pPr>
              <a:lnSpc>
                <a:spcPts val="5599"/>
              </a:lnSpc>
            </a:pPr>
            <a:r>
              <a:rPr lang="en-US" sz="3999" dirty="0">
                <a:solidFill>
                  <a:srgbClr val="AD8330"/>
                </a:solidFill>
                <a:latin typeface="Montserrat Light Bold Italics"/>
              </a:rPr>
              <a:t>Simulator Familiarization Session:</a:t>
            </a:r>
          </a:p>
        </p:txBody>
      </p:sp>
      <p:sp>
        <p:nvSpPr>
          <p:cNvPr id="9" name="TextBox 9"/>
          <p:cNvSpPr txBox="1"/>
          <p:nvPr/>
        </p:nvSpPr>
        <p:spPr>
          <a:xfrm>
            <a:off x="847578" y="5328994"/>
            <a:ext cx="9391709" cy="708025"/>
          </a:xfrm>
          <a:prstGeom prst="rect">
            <a:avLst/>
          </a:prstGeom>
        </p:spPr>
        <p:txBody>
          <a:bodyPr lIns="0" tIns="0" rIns="0" bIns="0" rtlCol="0" anchor="t">
            <a:spAutoFit/>
          </a:bodyPr>
          <a:lstStyle/>
          <a:p>
            <a:pPr>
              <a:lnSpc>
                <a:spcPts val="5599"/>
              </a:lnSpc>
            </a:pPr>
            <a:r>
              <a:rPr lang="en-US" sz="3999" dirty="0">
                <a:solidFill>
                  <a:srgbClr val="AD8330"/>
                </a:solidFill>
                <a:latin typeface="Montserrat Light Bold Italics"/>
              </a:rPr>
              <a:t>Locations:</a:t>
            </a:r>
          </a:p>
        </p:txBody>
      </p:sp>
      <p:sp>
        <p:nvSpPr>
          <p:cNvPr id="10" name="TextBox 10"/>
          <p:cNvSpPr txBox="1"/>
          <p:nvPr/>
        </p:nvSpPr>
        <p:spPr>
          <a:xfrm>
            <a:off x="239945" y="6127418"/>
            <a:ext cx="17808109" cy="3347720"/>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FCFEFE"/>
                </a:solidFill>
                <a:latin typeface="Montserrat Light"/>
              </a:rPr>
              <a:t>Dynamic Positioning Exercise – Heritage Bridge Simulator (Main floor – CMS)</a:t>
            </a:r>
          </a:p>
          <a:p>
            <a:pPr marL="690881" lvl="1" indent="-345440">
              <a:lnSpc>
                <a:spcPts val="4480"/>
              </a:lnSpc>
              <a:buFont typeface="Arial"/>
              <a:buChar char="•"/>
            </a:pPr>
            <a:r>
              <a:rPr lang="en-US" sz="3200" dirty="0" err="1">
                <a:solidFill>
                  <a:srgbClr val="FCFEFE"/>
                </a:solidFill>
                <a:latin typeface="Montserrat Light"/>
              </a:rPr>
              <a:t>Shiphandling</a:t>
            </a:r>
            <a:r>
              <a:rPr lang="en-US" sz="3200" dirty="0">
                <a:solidFill>
                  <a:srgbClr val="FCFEFE"/>
                </a:solidFill>
                <a:latin typeface="Montserrat Light"/>
              </a:rPr>
              <a:t>/Navigation Exercise – Full Mission Bridge Simulator (Bottom floor – CMS)</a:t>
            </a:r>
          </a:p>
          <a:p>
            <a:pPr marL="690881" lvl="1" indent="-345440">
              <a:lnSpc>
                <a:spcPts val="4480"/>
              </a:lnSpc>
              <a:buFont typeface="Arial"/>
              <a:buChar char="•"/>
            </a:pPr>
            <a:r>
              <a:rPr lang="en-US" sz="3200" dirty="0">
                <a:solidFill>
                  <a:srgbClr val="FCFEFE"/>
                </a:solidFill>
                <a:latin typeface="Montserrat Light"/>
              </a:rPr>
              <a:t>Offshore Operations Exercise – Offshore Operations Simulator (Main floor – CMS)</a:t>
            </a:r>
          </a:p>
          <a:p>
            <a:pPr marL="690881" lvl="1" indent="-345440">
              <a:lnSpc>
                <a:spcPts val="4480"/>
              </a:lnSpc>
              <a:buFont typeface="Arial"/>
              <a:buChar char="•"/>
            </a:pPr>
            <a:r>
              <a:rPr lang="en-US" sz="3200" dirty="0">
                <a:solidFill>
                  <a:srgbClr val="FCFEFE"/>
                </a:solidFill>
                <a:latin typeface="Montserrat Light"/>
              </a:rPr>
              <a:t>Emergency Management Exercise – SEN Simulator (Third floor – MI)</a:t>
            </a:r>
          </a:p>
          <a:p>
            <a:pPr marL="690881" lvl="1" indent="-345440">
              <a:lnSpc>
                <a:spcPts val="4480"/>
              </a:lnSpc>
              <a:buFont typeface="Arial"/>
              <a:buChar char="•"/>
            </a:pPr>
            <a:r>
              <a:rPr lang="en-US" sz="3200" dirty="0">
                <a:solidFill>
                  <a:srgbClr val="FCFEFE"/>
                </a:solidFill>
                <a:latin typeface="Montserrat Light"/>
              </a:rPr>
              <a:t>Search and Rescue Exercise – First Floor of OOS Building</a:t>
            </a:r>
          </a:p>
          <a:p>
            <a:pPr marL="690881" lvl="1" indent="-345440" algn="l">
              <a:lnSpc>
                <a:spcPts val="4480"/>
              </a:lnSpc>
              <a:buFont typeface="Arial"/>
              <a:buChar char="•"/>
            </a:pPr>
            <a:r>
              <a:rPr lang="en-US" sz="3200" dirty="0">
                <a:solidFill>
                  <a:srgbClr val="FCFEFE"/>
                </a:solidFill>
                <a:latin typeface="Montserrat Light"/>
              </a:rPr>
              <a:t>Seamanship Exercise – Rigging Room (First Floor- MI)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24" t="-28942" r="-7024" b="-5968"/>
            </a:stretch>
          </a:blipFill>
        </p:spPr>
      </p:sp>
      <p:grpSp>
        <p:nvGrpSpPr>
          <p:cNvPr id="3" name="Group 3"/>
          <p:cNvGrpSpPr/>
          <p:nvPr/>
        </p:nvGrpSpPr>
        <p:grpSpPr>
          <a:xfrm>
            <a:off x="-514350" y="-207356"/>
            <a:ext cx="5411005" cy="10636573"/>
            <a:chOff x="0" y="0"/>
            <a:chExt cx="1425121" cy="2801402"/>
          </a:xfrm>
        </p:grpSpPr>
        <p:sp>
          <p:nvSpPr>
            <p:cNvPr id="4" name="Freeform 4"/>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5" name="TextBox 5"/>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212394" y="3042652"/>
            <a:ext cx="12651913" cy="22237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FCFEFE"/>
                </a:solidFill>
                <a:latin typeface="Montserrat Light"/>
              </a:rPr>
              <a:t>5PM to 6PM - registration, food, and briefing in the cafeteria</a:t>
            </a:r>
          </a:p>
          <a:p>
            <a:pPr marL="690881" lvl="1" indent="-345440">
              <a:lnSpc>
                <a:spcPts val="4480"/>
              </a:lnSpc>
              <a:buFont typeface="Arial"/>
              <a:buChar char="•"/>
            </a:pPr>
            <a:r>
              <a:rPr lang="en-US" sz="3200">
                <a:solidFill>
                  <a:srgbClr val="FCFEFE"/>
                </a:solidFill>
                <a:latin typeface="Montserrat Light"/>
              </a:rPr>
              <a:t>6PM to 7:30PM - Marine Emergency Duties Exercise in the gymnasium</a:t>
            </a:r>
          </a:p>
          <a:p>
            <a:pPr marL="690881" lvl="1" indent="-345440" algn="l">
              <a:lnSpc>
                <a:spcPts val="4480"/>
              </a:lnSpc>
              <a:buFont typeface="Arial"/>
              <a:buChar char="•"/>
            </a:pPr>
            <a:r>
              <a:rPr lang="en-US" sz="3200">
                <a:solidFill>
                  <a:srgbClr val="FCFEFE"/>
                </a:solidFill>
                <a:latin typeface="Montserrat Light"/>
              </a:rPr>
              <a:t>7:30PM to 8:30PM - Simulator Familiarization Session </a:t>
            </a:r>
          </a:p>
        </p:txBody>
      </p:sp>
      <p:sp>
        <p:nvSpPr>
          <p:cNvPr id="7" name="Freeform 7"/>
          <p:cNvSpPr/>
          <p:nvPr/>
        </p:nvSpPr>
        <p:spPr>
          <a:xfrm rot="-5400000">
            <a:off x="-3400023" y="2132539"/>
            <a:ext cx="10429217" cy="6164138"/>
          </a:xfrm>
          <a:custGeom>
            <a:avLst/>
            <a:gdLst/>
            <a:ahLst/>
            <a:cxnLst/>
            <a:rect l="l" t="t" r="r" b="b"/>
            <a:pathLst>
              <a:path w="10429217" h="6164138">
                <a:moveTo>
                  <a:pt x="0" y="0"/>
                </a:moveTo>
                <a:lnTo>
                  <a:pt x="10429217" y="0"/>
                </a:lnTo>
                <a:lnTo>
                  <a:pt x="10429217" y="6164139"/>
                </a:lnTo>
                <a:lnTo>
                  <a:pt x="0" y="6164139"/>
                </a:lnTo>
                <a:lnTo>
                  <a:pt x="0" y="0"/>
                </a:lnTo>
                <a:close/>
              </a:path>
            </a:pathLst>
          </a:custGeom>
          <a:blipFill>
            <a:blip r:embed="rId3"/>
            <a:stretch>
              <a:fillRect l="-172619" t="-9150" r="-30354"/>
            </a:stretch>
          </a:blipFill>
        </p:spPr>
      </p:sp>
      <p:sp>
        <p:nvSpPr>
          <p:cNvPr id="8" name="Freeform 8"/>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4"/>
            <a:stretch>
              <a:fillRect/>
            </a:stretch>
          </a:blipFill>
        </p:spPr>
      </p:sp>
      <p:sp>
        <p:nvSpPr>
          <p:cNvPr id="9" name="TextBox 9"/>
          <p:cNvSpPr txBox="1"/>
          <p:nvPr/>
        </p:nvSpPr>
        <p:spPr>
          <a:xfrm>
            <a:off x="5528133" y="859603"/>
            <a:ext cx="12020434" cy="905637"/>
          </a:xfrm>
          <a:prstGeom prst="rect">
            <a:avLst/>
          </a:prstGeom>
        </p:spPr>
        <p:txBody>
          <a:bodyPr lIns="0" tIns="0" rIns="0" bIns="0" rtlCol="0" anchor="t">
            <a:spAutoFit/>
          </a:bodyPr>
          <a:lstStyle/>
          <a:p>
            <a:pPr>
              <a:lnSpc>
                <a:spcPts val="6863"/>
              </a:lnSpc>
            </a:pPr>
            <a:r>
              <a:rPr lang="en-US" sz="6599">
                <a:solidFill>
                  <a:srgbClr val="FCFEFE"/>
                </a:solidFill>
                <a:latin typeface="Montserrat Classic Bold"/>
              </a:rPr>
              <a:t>Competition</a:t>
            </a:r>
          </a:p>
        </p:txBody>
      </p:sp>
      <p:sp>
        <p:nvSpPr>
          <p:cNvPr id="10" name="TextBox 10"/>
          <p:cNvSpPr txBox="1"/>
          <p:nvPr/>
        </p:nvSpPr>
        <p:spPr>
          <a:xfrm>
            <a:off x="5528133" y="2172702"/>
            <a:ext cx="11203113" cy="708025"/>
          </a:xfrm>
          <a:prstGeom prst="rect">
            <a:avLst/>
          </a:prstGeom>
        </p:spPr>
        <p:txBody>
          <a:bodyPr lIns="0" tIns="0" rIns="0" bIns="0" rtlCol="0" anchor="t">
            <a:spAutoFit/>
          </a:bodyPr>
          <a:lstStyle/>
          <a:p>
            <a:pPr>
              <a:lnSpc>
                <a:spcPts val="5599"/>
              </a:lnSpc>
            </a:pPr>
            <a:r>
              <a:rPr lang="en-US" sz="3999">
                <a:solidFill>
                  <a:srgbClr val="AD8330"/>
                </a:solidFill>
                <a:latin typeface="Montserrat Light Bold Italics"/>
              </a:rPr>
              <a:t>Friday, February 9th from 5PM to 8:30 PM</a:t>
            </a:r>
          </a:p>
        </p:txBody>
      </p:sp>
      <p:sp>
        <p:nvSpPr>
          <p:cNvPr id="11" name="TextBox 11"/>
          <p:cNvSpPr txBox="1"/>
          <p:nvPr/>
        </p:nvSpPr>
        <p:spPr>
          <a:xfrm>
            <a:off x="5528133" y="6010275"/>
            <a:ext cx="11203113" cy="708025"/>
          </a:xfrm>
          <a:prstGeom prst="rect">
            <a:avLst/>
          </a:prstGeom>
        </p:spPr>
        <p:txBody>
          <a:bodyPr lIns="0" tIns="0" rIns="0" bIns="0" rtlCol="0" anchor="t">
            <a:spAutoFit/>
          </a:bodyPr>
          <a:lstStyle/>
          <a:p>
            <a:pPr>
              <a:lnSpc>
                <a:spcPts val="5599"/>
              </a:lnSpc>
            </a:pPr>
            <a:r>
              <a:rPr lang="en-US" sz="3999">
                <a:solidFill>
                  <a:srgbClr val="AD8330"/>
                </a:solidFill>
                <a:latin typeface="Montserrat Light Bold Italics"/>
              </a:rPr>
              <a:t>Saturday, February 10th ALL DAY</a:t>
            </a:r>
          </a:p>
        </p:txBody>
      </p:sp>
      <p:sp>
        <p:nvSpPr>
          <p:cNvPr id="12" name="TextBox 12"/>
          <p:cNvSpPr txBox="1"/>
          <p:nvPr/>
        </p:nvSpPr>
        <p:spPr>
          <a:xfrm>
            <a:off x="5212394" y="6910013"/>
            <a:ext cx="12651913" cy="10998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FCFEFE"/>
                </a:solidFill>
                <a:latin typeface="Montserrat Light"/>
              </a:rPr>
              <a:t>Competition starts at 8:00AM</a:t>
            </a:r>
          </a:p>
          <a:p>
            <a:pPr marL="690881" lvl="1" indent="-345440" algn="l">
              <a:lnSpc>
                <a:spcPts val="4480"/>
              </a:lnSpc>
              <a:buFont typeface="Arial"/>
              <a:buChar char="•"/>
            </a:pPr>
            <a:r>
              <a:rPr lang="en-US" sz="3200">
                <a:solidFill>
                  <a:srgbClr val="FCFEFE"/>
                </a:solidFill>
                <a:latin typeface="Montserrat Light"/>
              </a:rPr>
              <a:t>7:30PM - Gala dinner in the cafeteria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4350" y="-207356"/>
            <a:ext cx="5411005" cy="10636573"/>
            <a:chOff x="0" y="0"/>
            <a:chExt cx="1425121" cy="2801402"/>
          </a:xfrm>
        </p:grpSpPr>
        <p:sp>
          <p:nvSpPr>
            <p:cNvPr id="3" name="Freeform 3"/>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4" name="TextBox 4"/>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2"/>
            <a:stretch>
              <a:fillRect/>
            </a:stretch>
          </a:blipFill>
        </p:spPr>
      </p:sp>
      <p:sp>
        <p:nvSpPr>
          <p:cNvPr id="6" name="Freeform 6"/>
          <p:cNvSpPr/>
          <p:nvPr/>
        </p:nvSpPr>
        <p:spPr>
          <a:xfrm rot="-10800000">
            <a:off x="0" y="0"/>
            <a:ext cx="18279805" cy="10804190"/>
          </a:xfrm>
          <a:custGeom>
            <a:avLst/>
            <a:gdLst/>
            <a:ahLst/>
            <a:cxnLst/>
            <a:rect l="l" t="t" r="r" b="b"/>
            <a:pathLst>
              <a:path w="18279805" h="10804190">
                <a:moveTo>
                  <a:pt x="0" y="0"/>
                </a:moveTo>
                <a:lnTo>
                  <a:pt x="18279805" y="0"/>
                </a:lnTo>
                <a:lnTo>
                  <a:pt x="18279805" y="10804190"/>
                </a:lnTo>
                <a:lnTo>
                  <a:pt x="0" y="10804190"/>
                </a:lnTo>
                <a:lnTo>
                  <a:pt x="0" y="0"/>
                </a:lnTo>
                <a:close/>
              </a:path>
            </a:pathLst>
          </a:custGeom>
          <a:blipFill>
            <a:blip r:embed="rId3"/>
            <a:stretch>
              <a:fillRect l="-172619" t="-9150" r="-30354"/>
            </a:stretch>
          </a:blipFill>
        </p:spPr>
      </p:sp>
      <p:sp>
        <p:nvSpPr>
          <p:cNvPr id="7" name="Freeform 7"/>
          <p:cNvSpPr/>
          <p:nvPr/>
        </p:nvSpPr>
        <p:spPr>
          <a:xfrm>
            <a:off x="1458866" y="481693"/>
            <a:ext cx="2221997" cy="1615998"/>
          </a:xfrm>
          <a:custGeom>
            <a:avLst/>
            <a:gdLst/>
            <a:ahLst/>
            <a:cxnLst/>
            <a:rect l="l" t="t" r="r" b="b"/>
            <a:pathLst>
              <a:path w="2221997" h="1615998">
                <a:moveTo>
                  <a:pt x="0" y="0"/>
                </a:moveTo>
                <a:lnTo>
                  <a:pt x="2221997" y="0"/>
                </a:lnTo>
                <a:lnTo>
                  <a:pt x="2221997" y="1615998"/>
                </a:lnTo>
                <a:lnTo>
                  <a:pt x="0" y="1615998"/>
                </a:lnTo>
                <a:lnTo>
                  <a:pt x="0" y="0"/>
                </a:lnTo>
                <a:close/>
              </a:path>
            </a:pathLst>
          </a:custGeom>
          <a:blipFill>
            <a:blip r:embed="rId2"/>
            <a:stretch>
              <a:fillRect/>
            </a:stretch>
          </a:blipFill>
        </p:spPr>
      </p:sp>
      <p:sp>
        <p:nvSpPr>
          <p:cNvPr id="8" name="TextBox 8"/>
          <p:cNvSpPr txBox="1"/>
          <p:nvPr/>
        </p:nvSpPr>
        <p:spPr>
          <a:xfrm>
            <a:off x="6476316" y="903833"/>
            <a:ext cx="5327172" cy="1432091"/>
          </a:xfrm>
          <a:prstGeom prst="rect">
            <a:avLst/>
          </a:prstGeom>
        </p:spPr>
        <p:txBody>
          <a:bodyPr lIns="0" tIns="0" rIns="0" bIns="0" rtlCol="0" anchor="t">
            <a:spAutoFit/>
          </a:bodyPr>
          <a:lstStyle/>
          <a:p>
            <a:pPr algn="ctr">
              <a:lnSpc>
                <a:spcPts val="10895"/>
              </a:lnSpc>
            </a:pPr>
            <a:r>
              <a:rPr lang="en-US" sz="10476">
                <a:solidFill>
                  <a:srgbClr val="265481"/>
                </a:solidFill>
                <a:latin typeface="Montserrat Classic Bold"/>
              </a:rPr>
              <a:t>Awards</a:t>
            </a:r>
          </a:p>
        </p:txBody>
      </p:sp>
      <p:grpSp>
        <p:nvGrpSpPr>
          <p:cNvPr id="9" name="Group 9"/>
          <p:cNvGrpSpPr/>
          <p:nvPr/>
        </p:nvGrpSpPr>
        <p:grpSpPr>
          <a:xfrm>
            <a:off x="0" y="2460631"/>
            <a:ext cx="18288000" cy="5620862"/>
            <a:chOff x="0" y="0"/>
            <a:chExt cx="4816593" cy="1480392"/>
          </a:xfrm>
        </p:grpSpPr>
        <p:sp>
          <p:nvSpPr>
            <p:cNvPr id="10" name="Freeform 10"/>
            <p:cNvSpPr/>
            <p:nvPr/>
          </p:nvSpPr>
          <p:spPr>
            <a:xfrm>
              <a:off x="0" y="0"/>
              <a:ext cx="4816592" cy="1480392"/>
            </a:xfrm>
            <a:custGeom>
              <a:avLst/>
              <a:gdLst/>
              <a:ahLst/>
              <a:cxnLst/>
              <a:rect l="l" t="t" r="r" b="b"/>
              <a:pathLst>
                <a:path w="4816592" h="1480392">
                  <a:moveTo>
                    <a:pt x="0" y="0"/>
                  </a:moveTo>
                  <a:lnTo>
                    <a:pt x="4816592" y="0"/>
                  </a:lnTo>
                  <a:lnTo>
                    <a:pt x="4816592" y="1480392"/>
                  </a:lnTo>
                  <a:lnTo>
                    <a:pt x="0" y="1480392"/>
                  </a:lnTo>
                  <a:close/>
                </a:path>
              </a:pathLst>
            </a:custGeom>
            <a:solidFill>
              <a:srgbClr val="004B84"/>
            </a:solidFill>
          </p:spPr>
        </p:sp>
        <p:sp>
          <p:nvSpPr>
            <p:cNvPr id="11" name="TextBox 11"/>
            <p:cNvSpPr txBox="1"/>
            <p:nvPr/>
          </p:nvSpPr>
          <p:spPr>
            <a:xfrm>
              <a:off x="0" y="-47625"/>
              <a:ext cx="4816593" cy="1528017"/>
            </a:xfrm>
            <a:prstGeom prst="rect">
              <a:avLst/>
            </a:prstGeom>
          </p:spPr>
          <p:txBody>
            <a:bodyPr lIns="50800" tIns="50800" rIns="50800" bIns="50800" rtlCol="0" anchor="ctr"/>
            <a:lstStyle/>
            <a:p>
              <a:pPr algn="ctr">
                <a:lnSpc>
                  <a:spcPts val="3220"/>
                </a:lnSpc>
              </a:pPr>
              <a:endParaRPr/>
            </a:p>
          </p:txBody>
        </p:sp>
      </p:grpSp>
      <p:sp>
        <p:nvSpPr>
          <p:cNvPr id="12" name="TextBox 12"/>
          <p:cNvSpPr txBox="1"/>
          <p:nvPr/>
        </p:nvSpPr>
        <p:spPr>
          <a:xfrm>
            <a:off x="9882266" y="3258418"/>
            <a:ext cx="8210789" cy="3912235"/>
          </a:xfrm>
          <a:prstGeom prst="rect">
            <a:avLst/>
          </a:prstGeom>
        </p:spPr>
        <p:txBody>
          <a:bodyPr lIns="0" tIns="0" rIns="0" bIns="0" rtlCol="0" anchor="t">
            <a:spAutoFit/>
          </a:bodyPr>
          <a:lstStyle/>
          <a:p>
            <a:pPr>
              <a:lnSpc>
                <a:spcPts val="4340"/>
              </a:lnSpc>
            </a:pPr>
            <a:r>
              <a:rPr lang="en-US" sz="3100">
                <a:solidFill>
                  <a:srgbClr val="AD8330"/>
                </a:solidFill>
                <a:latin typeface="Montserrat Light Bold"/>
              </a:rPr>
              <a:t>Other Awards: </a:t>
            </a:r>
          </a:p>
          <a:p>
            <a:pPr marL="669291" lvl="1" indent="-334646">
              <a:lnSpc>
                <a:spcPts val="4340"/>
              </a:lnSpc>
              <a:buFont typeface="Arial"/>
              <a:buChar char="•"/>
            </a:pPr>
            <a:r>
              <a:rPr lang="en-US" sz="3100">
                <a:solidFill>
                  <a:srgbClr val="FCFEFE"/>
                </a:solidFill>
                <a:latin typeface="Montserrat Light Bold"/>
              </a:rPr>
              <a:t>Safety</a:t>
            </a:r>
          </a:p>
          <a:p>
            <a:pPr marL="669291" lvl="1" indent="-334646">
              <a:lnSpc>
                <a:spcPts val="4340"/>
              </a:lnSpc>
              <a:buFont typeface="Arial"/>
              <a:buChar char="•"/>
            </a:pPr>
            <a:r>
              <a:rPr lang="en-US" sz="3100">
                <a:solidFill>
                  <a:srgbClr val="FCFEFE"/>
                </a:solidFill>
                <a:latin typeface="Montserrat Light Bold"/>
              </a:rPr>
              <a:t>Spirit </a:t>
            </a:r>
          </a:p>
          <a:p>
            <a:pPr marL="669291" lvl="1" indent="-334646">
              <a:lnSpc>
                <a:spcPts val="4340"/>
              </a:lnSpc>
              <a:buFont typeface="Arial"/>
              <a:buChar char="•"/>
            </a:pPr>
            <a:r>
              <a:rPr lang="en-US" sz="3100">
                <a:solidFill>
                  <a:srgbClr val="FCFEFE"/>
                </a:solidFill>
                <a:latin typeface="Montserrat Light Bold"/>
              </a:rPr>
              <a:t>Professionalism</a:t>
            </a:r>
          </a:p>
          <a:p>
            <a:pPr marL="669291" lvl="1" indent="-334646">
              <a:lnSpc>
                <a:spcPts val="4340"/>
              </a:lnSpc>
              <a:buFont typeface="Arial"/>
              <a:buChar char="•"/>
            </a:pPr>
            <a:r>
              <a:rPr lang="en-US" sz="3100">
                <a:solidFill>
                  <a:srgbClr val="FCFEFE"/>
                </a:solidFill>
                <a:latin typeface="Montserrat Light Bold"/>
              </a:rPr>
              <a:t>Communication and Teamwork</a:t>
            </a:r>
          </a:p>
          <a:p>
            <a:pPr marL="669291" lvl="1" indent="-334646">
              <a:lnSpc>
                <a:spcPts val="4340"/>
              </a:lnSpc>
              <a:buFont typeface="Arial"/>
              <a:buChar char="•"/>
            </a:pPr>
            <a:r>
              <a:rPr lang="en-US" sz="3100">
                <a:solidFill>
                  <a:srgbClr val="FCFEFE"/>
                </a:solidFill>
                <a:latin typeface="Montserrat Light Bold"/>
              </a:rPr>
              <a:t>Honourable Mention</a:t>
            </a:r>
          </a:p>
          <a:p>
            <a:pPr marL="669291" lvl="1" indent="-334646">
              <a:lnSpc>
                <a:spcPts val="4340"/>
              </a:lnSpc>
              <a:buFont typeface="Arial"/>
              <a:buChar char="•"/>
            </a:pPr>
            <a:r>
              <a:rPr lang="en-US" sz="3100">
                <a:solidFill>
                  <a:srgbClr val="FCFEFE"/>
                </a:solidFill>
                <a:latin typeface="Montserrat Light Bold"/>
              </a:rPr>
              <a:t>Achievement in Problem Solving </a:t>
            </a:r>
          </a:p>
        </p:txBody>
      </p:sp>
      <p:sp>
        <p:nvSpPr>
          <p:cNvPr id="13" name="TextBox 13"/>
          <p:cNvSpPr txBox="1"/>
          <p:nvPr/>
        </p:nvSpPr>
        <p:spPr>
          <a:xfrm>
            <a:off x="707575" y="3382771"/>
            <a:ext cx="9174691" cy="1102360"/>
          </a:xfrm>
          <a:prstGeom prst="rect">
            <a:avLst/>
          </a:prstGeom>
        </p:spPr>
        <p:txBody>
          <a:bodyPr lIns="0" tIns="0" rIns="0" bIns="0" rtlCol="0" anchor="t">
            <a:spAutoFit/>
          </a:bodyPr>
          <a:lstStyle/>
          <a:p>
            <a:pPr>
              <a:lnSpc>
                <a:spcPts val="4340"/>
              </a:lnSpc>
            </a:pPr>
            <a:r>
              <a:rPr lang="en-US" sz="3100">
                <a:solidFill>
                  <a:srgbClr val="AD8330"/>
                </a:solidFill>
                <a:latin typeface="Montserrat Light Bold"/>
              </a:rPr>
              <a:t>1st Place: </a:t>
            </a:r>
            <a:r>
              <a:rPr lang="en-US" sz="3100">
                <a:solidFill>
                  <a:srgbClr val="FCFEFE"/>
                </a:solidFill>
                <a:latin typeface="Montserrat Light Bold"/>
              </a:rPr>
              <a:t>$2000 per team member and Names on Captain Jim Thorpe Plaque</a:t>
            </a:r>
          </a:p>
        </p:txBody>
      </p:sp>
      <p:sp>
        <p:nvSpPr>
          <p:cNvPr id="14" name="TextBox 14"/>
          <p:cNvSpPr txBox="1"/>
          <p:nvPr/>
        </p:nvSpPr>
        <p:spPr>
          <a:xfrm>
            <a:off x="707575" y="5287507"/>
            <a:ext cx="7951198" cy="540385"/>
          </a:xfrm>
          <a:prstGeom prst="rect">
            <a:avLst/>
          </a:prstGeom>
        </p:spPr>
        <p:txBody>
          <a:bodyPr lIns="0" tIns="0" rIns="0" bIns="0" rtlCol="0" anchor="t">
            <a:spAutoFit/>
          </a:bodyPr>
          <a:lstStyle/>
          <a:p>
            <a:pPr>
              <a:lnSpc>
                <a:spcPts val="4340"/>
              </a:lnSpc>
            </a:pPr>
            <a:r>
              <a:rPr lang="en-US" sz="3100">
                <a:solidFill>
                  <a:srgbClr val="AD8330"/>
                </a:solidFill>
                <a:latin typeface="Montserrat Light Bold"/>
              </a:rPr>
              <a:t>2nd Place: </a:t>
            </a:r>
            <a:r>
              <a:rPr lang="en-US" sz="3100">
                <a:solidFill>
                  <a:srgbClr val="FCFEFE"/>
                </a:solidFill>
                <a:latin typeface="Montserrat Light Bold"/>
              </a:rPr>
              <a:t>$750 per team member</a:t>
            </a:r>
            <a:r>
              <a:rPr lang="en-US" sz="3100">
                <a:solidFill>
                  <a:srgbClr val="004B84"/>
                </a:solidFill>
                <a:latin typeface="Montserrat Light Bold"/>
              </a:rPr>
              <a:t> </a:t>
            </a:r>
          </a:p>
        </p:txBody>
      </p:sp>
      <p:sp>
        <p:nvSpPr>
          <p:cNvPr id="15" name="TextBox 15"/>
          <p:cNvSpPr txBox="1"/>
          <p:nvPr/>
        </p:nvSpPr>
        <p:spPr>
          <a:xfrm>
            <a:off x="707575" y="6630268"/>
            <a:ext cx="11203113" cy="540385"/>
          </a:xfrm>
          <a:prstGeom prst="rect">
            <a:avLst/>
          </a:prstGeom>
        </p:spPr>
        <p:txBody>
          <a:bodyPr lIns="0" tIns="0" rIns="0" bIns="0" rtlCol="0" anchor="t">
            <a:spAutoFit/>
          </a:bodyPr>
          <a:lstStyle/>
          <a:p>
            <a:pPr>
              <a:lnSpc>
                <a:spcPts val="4340"/>
              </a:lnSpc>
            </a:pPr>
            <a:r>
              <a:rPr lang="en-US" sz="3100">
                <a:solidFill>
                  <a:srgbClr val="AD8330"/>
                </a:solidFill>
                <a:latin typeface="Montserrat Light Bold"/>
              </a:rPr>
              <a:t>3rd Place: </a:t>
            </a:r>
            <a:r>
              <a:rPr lang="en-US" sz="3100">
                <a:solidFill>
                  <a:srgbClr val="FCFEFE"/>
                </a:solidFill>
                <a:latin typeface="Montserrat Light Bold"/>
              </a:rPr>
              <a:t>$500 per team member </a:t>
            </a:r>
          </a:p>
        </p:txBody>
      </p:sp>
      <p:sp>
        <p:nvSpPr>
          <p:cNvPr id="16" name="Freeform 16"/>
          <p:cNvSpPr/>
          <p:nvPr/>
        </p:nvSpPr>
        <p:spPr>
          <a:xfrm>
            <a:off x="-51082" y="8081493"/>
            <a:ext cx="18390164" cy="2604456"/>
          </a:xfrm>
          <a:custGeom>
            <a:avLst/>
            <a:gdLst/>
            <a:ahLst/>
            <a:cxnLst/>
            <a:rect l="l" t="t" r="r" b="b"/>
            <a:pathLst>
              <a:path w="18390164" h="2604456">
                <a:moveTo>
                  <a:pt x="0" y="0"/>
                </a:moveTo>
                <a:lnTo>
                  <a:pt x="18390164" y="0"/>
                </a:lnTo>
                <a:lnTo>
                  <a:pt x="18390164" y="2604456"/>
                </a:lnTo>
                <a:lnTo>
                  <a:pt x="0" y="2604456"/>
                </a:lnTo>
                <a:lnTo>
                  <a:pt x="0" y="0"/>
                </a:lnTo>
                <a:close/>
              </a:path>
            </a:pathLst>
          </a:custGeom>
          <a:blipFill>
            <a:blip r:embed="rId3"/>
            <a:stretch>
              <a:fillRect l="-170983" t="-352793" r="-30172"/>
            </a:stretch>
          </a:blipFill>
        </p:spPr>
      </p:sp>
      <p:sp>
        <p:nvSpPr>
          <p:cNvPr id="17" name="AutoShape 17"/>
          <p:cNvSpPr/>
          <p:nvPr/>
        </p:nvSpPr>
        <p:spPr>
          <a:xfrm flipV="1">
            <a:off x="9201150" y="2837774"/>
            <a:ext cx="0" cy="4866576"/>
          </a:xfrm>
          <a:prstGeom prst="line">
            <a:avLst/>
          </a:prstGeom>
          <a:ln w="114300" cap="flat">
            <a:solidFill>
              <a:srgbClr val="AD8330"/>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12844" y="0"/>
            <a:ext cx="35014436" cy="28119891"/>
          </a:xfrm>
          <a:custGeom>
            <a:avLst/>
            <a:gdLst/>
            <a:ahLst/>
            <a:cxnLst/>
            <a:rect l="l" t="t" r="r" b="b"/>
            <a:pathLst>
              <a:path w="35014436" h="28119891">
                <a:moveTo>
                  <a:pt x="0" y="0"/>
                </a:moveTo>
                <a:lnTo>
                  <a:pt x="35014435" y="0"/>
                </a:lnTo>
                <a:lnTo>
                  <a:pt x="35014435" y="28119891"/>
                </a:lnTo>
                <a:lnTo>
                  <a:pt x="0" y="28119891"/>
                </a:lnTo>
                <a:lnTo>
                  <a:pt x="0" y="0"/>
                </a:lnTo>
                <a:close/>
              </a:path>
            </a:pathLst>
          </a:custGeom>
          <a:blipFill>
            <a:blip r:embed="rId3"/>
            <a:stretch>
              <a:fillRect/>
            </a:stretch>
          </a:blipFill>
        </p:spPr>
      </p:sp>
      <p:grpSp>
        <p:nvGrpSpPr>
          <p:cNvPr id="3" name="Group 3"/>
          <p:cNvGrpSpPr/>
          <p:nvPr/>
        </p:nvGrpSpPr>
        <p:grpSpPr>
          <a:xfrm>
            <a:off x="0" y="7630287"/>
            <a:ext cx="18288000" cy="2656713"/>
            <a:chOff x="0" y="0"/>
            <a:chExt cx="4816593" cy="699710"/>
          </a:xfrm>
        </p:grpSpPr>
        <p:sp>
          <p:nvSpPr>
            <p:cNvPr id="4" name="Freeform 4"/>
            <p:cNvSpPr/>
            <p:nvPr/>
          </p:nvSpPr>
          <p:spPr>
            <a:xfrm>
              <a:off x="0" y="0"/>
              <a:ext cx="4816592" cy="699710"/>
            </a:xfrm>
            <a:custGeom>
              <a:avLst/>
              <a:gdLst/>
              <a:ahLst/>
              <a:cxnLst/>
              <a:rect l="l" t="t" r="r" b="b"/>
              <a:pathLst>
                <a:path w="4816592" h="699710">
                  <a:moveTo>
                    <a:pt x="0" y="0"/>
                  </a:moveTo>
                  <a:lnTo>
                    <a:pt x="4816592" y="0"/>
                  </a:lnTo>
                  <a:lnTo>
                    <a:pt x="4816592" y="699710"/>
                  </a:lnTo>
                  <a:lnTo>
                    <a:pt x="0" y="699710"/>
                  </a:lnTo>
                  <a:close/>
                </a:path>
              </a:pathLst>
            </a:custGeom>
            <a:solidFill>
              <a:srgbClr val="004B84"/>
            </a:solidFill>
          </p:spPr>
        </p:sp>
        <p:sp>
          <p:nvSpPr>
            <p:cNvPr id="5" name="TextBox 5"/>
            <p:cNvSpPr txBox="1"/>
            <p:nvPr/>
          </p:nvSpPr>
          <p:spPr>
            <a:xfrm>
              <a:off x="0" y="-47625"/>
              <a:ext cx="4816593" cy="747335"/>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513099" y="3721158"/>
            <a:ext cx="12774901" cy="2903625"/>
          </a:xfrm>
          <a:prstGeom prst="rect">
            <a:avLst/>
          </a:prstGeom>
        </p:spPr>
        <p:txBody>
          <a:bodyPr lIns="0" tIns="0" rIns="0" bIns="0" rtlCol="0" anchor="t">
            <a:spAutoFit/>
          </a:bodyPr>
          <a:lstStyle/>
          <a:p>
            <a:pPr marL="1069753" lvl="1" indent="-534876">
              <a:lnSpc>
                <a:spcPts val="7432"/>
              </a:lnSpc>
              <a:buFont typeface="Arial"/>
              <a:buChar char="•"/>
            </a:pPr>
            <a:r>
              <a:rPr lang="en-US" sz="4954">
                <a:solidFill>
                  <a:srgbClr val="004B84"/>
                </a:solidFill>
                <a:latin typeface="Montserrat Light Bold"/>
              </a:rPr>
              <a:t>Plan and prepare</a:t>
            </a:r>
          </a:p>
          <a:p>
            <a:pPr marL="1069753" lvl="1" indent="-534876">
              <a:lnSpc>
                <a:spcPts val="7432"/>
              </a:lnSpc>
              <a:buFont typeface="Arial"/>
              <a:buChar char="•"/>
            </a:pPr>
            <a:r>
              <a:rPr lang="en-US" sz="4954">
                <a:solidFill>
                  <a:srgbClr val="004B84"/>
                </a:solidFill>
                <a:latin typeface="Montserrat Light Bold"/>
              </a:rPr>
              <a:t>Attend Familiarization Session</a:t>
            </a:r>
          </a:p>
          <a:p>
            <a:pPr marL="1069753" lvl="1" indent="-534876" algn="l">
              <a:lnSpc>
                <a:spcPts val="7432"/>
              </a:lnSpc>
              <a:buFont typeface="Arial"/>
              <a:buChar char="•"/>
            </a:pPr>
            <a:r>
              <a:rPr lang="en-US" sz="4954">
                <a:solidFill>
                  <a:srgbClr val="004B84"/>
                </a:solidFill>
                <a:latin typeface="Montserrat Light Bold"/>
              </a:rPr>
              <a:t>Have Fun!</a:t>
            </a:r>
          </a:p>
        </p:txBody>
      </p:sp>
      <p:grpSp>
        <p:nvGrpSpPr>
          <p:cNvPr id="7" name="Group 7"/>
          <p:cNvGrpSpPr/>
          <p:nvPr/>
        </p:nvGrpSpPr>
        <p:grpSpPr>
          <a:xfrm>
            <a:off x="1607760" y="7889227"/>
            <a:ext cx="14169974" cy="2162541"/>
            <a:chOff x="0" y="85725"/>
            <a:chExt cx="18893299" cy="2883388"/>
          </a:xfrm>
        </p:grpSpPr>
        <p:sp>
          <p:nvSpPr>
            <p:cNvPr id="8" name="Freeform 8"/>
            <p:cNvSpPr/>
            <p:nvPr/>
          </p:nvSpPr>
          <p:spPr>
            <a:xfrm>
              <a:off x="5224631" y="1444273"/>
              <a:ext cx="1149729" cy="1483522"/>
            </a:xfrm>
            <a:custGeom>
              <a:avLst/>
              <a:gdLst/>
              <a:ahLst/>
              <a:cxnLst/>
              <a:rect l="l" t="t" r="r" b="b"/>
              <a:pathLst>
                <a:path w="1149729" h="1483522">
                  <a:moveTo>
                    <a:pt x="0" y="0"/>
                  </a:moveTo>
                  <a:lnTo>
                    <a:pt x="1149729" y="0"/>
                  </a:lnTo>
                  <a:lnTo>
                    <a:pt x="1149729" y="1483522"/>
                  </a:lnTo>
                  <a:lnTo>
                    <a:pt x="0" y="1483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6745339" y="1318917"/>
              <a:ext cx="8099943" cy="1650196"/>
            </a:xfrm>
            <a:prstGeom prst="rect">
              <a:avLst/>
            </a:prstGeom>
          </p:spPr>
          <p:txBody>
            <a:bodyPr lIns="0" tIns="0" rIns="0" bIns="0" rtlCol="0" anchor="t">
              <a:spAutoFit/>
            </a:bodyPr>
            <a:lstStyle/>
            <a:p>
              <a:pPr>
                <a:lnSpc>
                  <a:spcPts val="3264"/>
                </a:lnSpc>
              </a:pPr>
              <a:r>
                <a:rPr lang="en-US" sz="2331" dirty="0">
                  <a:solidFill>
                    <a:srgbClr val="FCFEFE"/>
                  </a:solidFill>
                  <a:latin typeface="Montserrat Light"/>
                </a:rPr>
                <a:t>Nautical Skills Competition Coordinator</a:t>
              </a:r>
            </a:p>
            <a:p>
              <a:pPr>
                <a:lnSpc>
                  <a:spcPts val="3264"/>
                </a:lnSpc>
              </a:pPr>
              <a:r>
                <a:rPr lang="en-US" sz="2331" dirty="0">
                  <a:solidFill>
                    <a:srgbClr val="FCFEFE"/>
                  </a:solidFill>
                  <a:latin typeface="Montserrat Light"/>
                </a:rPr>
                <a:t>Tel: (709) 778-0339</a:t>
              </a:r>
            </a:p>
            <a:p>
              <a:pPr algn="l">
                <a:lnSpc>
                  <a:spcPts val="3264"/>
                </a:lnSpc>
              </a:pPr>
              <a:r>
                <a:rPr lang="en-US" sz="2331" dirty="0">
                  <a:solidFill>
                    <a:srgbClr val="FCFEFE"/>
                  </a:solidFill>
                  <a:latin typeface="Montserrat Light"/>
                </a:rPr>
                <a:t>Email: </a:t>
              </a:r>
              <a:r>
                <a:rPr lang="en-US" sz="2331" u="sng" dirty="0">
                  <a:solidFill>
                    <a:schemeClr val="bg1"/>
                  </a:solidFill>
                  <a:latin typeface="Montserrat Light"/>
                  <a:hlinkClick r:id="rId6" tooltip="mailto:nsc@mastermariners.ca">
                    <a:extLst>
                      <a:ext uri="{A12FA001-AC4F-418D-AE19-62706E023703}">
                        <ahyp:hlinkClr xmlns:ahyp="http://schemas.microsoft.com/office/drawing/2018/hyperlinkcolor" val="tx"/>
                      </a:ext>
                    </a:extLst>
                  </a:hlinkClick>
                </a:rPr>
                <a:t>nsc@mastermariners.ca</a:t>
              </a:r>
            </a:p>
          </p:txBody>
        </p:sp>
        <p:sp>
          <p:nvSpPr>
            <p:cNvPr id="10" name="TextBox 10"/>
            <p:cNvSpPr txBox="1"/>
            <p:nvPr/>
          </p:nvSpPr>
          <p:spPr>
            <a:xfrm>
              <a:off x="0" y="85725"/>
              <a:ext cx="18893299" cy="1097364"/>
            </a:xfrm>
            <a:prstGeom prst="rect">
              <a:avLst/>
            </a:prstGeom>
          </p:spPr>
          <p:txBody>
            <a:bodyPr lIns="0" tIns="0" rIns="0" bIns="0" rtlCol="0" anchor="t">
              <a:spAutoFit/>
            </a:bodyPr>
            <a:lstStyle/>
            <a:p>
              <a:pPr algn="ctr">
                <a:lnSpc>
                  <a:spcPts val="6062"/>
                </a:lnSpc>
              </a:pPr>
              <a:r>
                <a:rPr lang="en-US" sz="5829">
                  <a:solidFill>
                    <a:srgbClr val="FCFEFE"/>
                  </a:solidFill>
                  <a:latin typeface="Montserrat Classic Bold"/>
                </a:rPr>
                <a:t>QUESTIONS?</a:t>
              </a:r>
            </a:p>
          </p:txBody>
        </p:sp>
      </p:grpSp>
      <p:grpSp>
        <p:nvGrpSpPr>
          <p:cNvPr id="11" name="Group 11"/>
          <p:cNvGrpSpPr/>
          <p:nvPr/>
        </p:nvGrpSpPr>
        <p:grpSpPr>
          <a:xfrm>
            <a:off x="793208" y="3661436"/>
            <a:ext cx="4726576" cy="2962565"/>
            <a:chOff x="0" y="0"/>
            <a:chExt cx="6302101" cy="3950087"/>
          </a:xfrm>
        </p:grpSpPr>
        <p:sp>
          <p:nvSpPr>
            <p:cNvPr id="12" name="Freeform 12"/>
            <p:cNvSpPr/>
            <p:nvPr/>
          </p:nvSpPr>
          <p:spPr>
            <a:xfrm>
              <a:off x="0" y="0"/>
              <a:ext cx="5431369" cy="3950087"/>
            </a:xfrm>
            <a:custGeom>
              <a:avLst/>
              <a:gdLst/>
              <a:ahLst/>
              <a:cxnLst/>
              <a:rect l="l" t="t" r="r" b="b"/>
              <a:pathLst>
                <a:path w="5431369" h="3950087">
                  <a:moveTo>
                    <a:pt x="0" y="0"/>
                  </a:moveTo>
                  <a:lnTo>
                    <a:pt x="5431369" y="0"/>
                  </a:lnTo>
                  <a:lnTo>
                    <a:pt x="5431369" y="3950087"/>
                  </a:lnTo>
                  <a:lnTo>
                    <a:pt x="0" y="3950087"/>
                  </a:lnTo>
                  <a:lnTo>
                    <a:pt x="0" y="0"/>
                  </a:lnTo>
                  <a:close/>
                </a:path>
              </a:pathLst>
            </a:custGeom>
            <a:blipFill>
              <a:blip r:embed="rId7"/>
              <a:stretch>
                <a:fillRect/>
              </a:stretch>
            </a:blipFill>
          </p:spPr>
        </p:sp>
        <p:sp>
          <p:nvSpPr>
            <p:cNvPr id="13" name="Freeform 13"/>
            <p:cNvSpPr/>
            <p:nvPr/>
          </p:nvSpPr>
          <p:spPr>
            <a:xfrm>
              <a:off x="3621380" y="2162771"/>
              <a:ext cx="2680721" cy="1268268"/>
            </a:xfrm>
            <a:custGeom>
              <a:avLst/>
              <a:gdLst/>
              <a:ahLst/>
              <a:cxnLst/>
              <a:rect l="l" t="t" r="r" b="b"/>
              <a:pathLst>
                <a:path w="2680721" h="1268268">
                  <a:moveTo>
                    <a:pt x="0" y="0"/>
                  </a:moveTo>
                  <a:lnTo>
                    <a:pt x="2680721" y="0"/>
                  </a:lnTo>
                  <a:lnTo>
                    <a:pt x="2680721" y="1268268"/>
                  </a:lnTo>
                  <a:lnTo>
                    <a:pt x="0" y="1268268"/>
                  </a:lnTo>
                  <a:lnTo>
                    <a:pt x="0" y="0"/>
                  </a:lnTo>
                  <a:close/>
                </a:path>
              </a:pathLst>
            </a:custGeom>
            <a:blipFill>
              <a:blip r:embed="rId8"/>
              <a:stretch>
                <a:fillRect l="-140915" t="-110103" r="-7617" b="-66286"/>
              </a:stretch>
            </a:blipFill>
          </p:spPr>
        </p:sp>
      </p:grpSp>
      <p:grpSp>
        <p:nvGrpSpPr>
          <p:cNvPr id="14" name="Group 14"/>
          <p:cNvGrpSpPr/>
          <p:nvPr/>
        </p:nvGrpSpPr>
        <p:grpSpPr>
          <a:xfrm>
            <a:off x="0" y="13342"/>
            <a:ext cx="18288000" cy="2656713"/>
            <a:chOff x="0" y="0"/>
            <a:chExt cx="4816593" cy="699710"/>
          </a:xfrm>
        </p:grpSpPr>
        <p:sp>
          <p:nvSpPr>
            <p:cNvPr id="15" name="Freeform 15"/>
            <p:cNvSpPr/>
            <p:nvPr/>
          </p:nvSpPr>
          <p:spPr>
            <a:xfrm>
              <a:off x="0" y="0"/>
              <a:ext cx="4816592" cy="699710"/>
            </a:xfrm>
            <a:custGeom>
              <a:avLst/>
              <a:gdLst/>
              <a:ahLst/>
              <a:cxnLst/>
              <a:rect l="l" t="t" r="r" b="b"/>
              <a:pathLst>
                <a:path w="4816592" h="699710">
                  <a:moveTo>
                    <a:pt x="0" y="0"/>
                  </a:moveTo>
                  <a:lnTo>
                    <a:pt x="4816592" y="0"/>
                  </a:lnTo>
                  <a:lnTo>
                    <a:pt x="4816592" y="699710"/>
                  </a:lnTo>
                  <a:lnTo>
                    <a:pt x="0" y="699710"/>
                  </a:lnTo>
                  <a:close/>
                </a:path>
              </a:pathLst>
            </a:custGeom>
            <a:solidFill>
              <a:srgbClr val="004B84"/>
            </a:solidFill>
          </p:spPr>
        </p:sp>
        <p:sp>
          <p:nvSpPr>
            <p:cNvPr id="16" name="TextBox 16"/>
            <p:cNvSpPr txBox="1"/>
            <p:nvPr/>
          </p:nvSpPr>
          <p:spPr>
            <a:xfrm>
              <a:off x="0" y="-47625"/>
              <a:ext cx="4816593" cy="747335"/>
            </a:xfrm>
            <a:prstGeom prst="rect">
              <a:avLst/>
            </a:prstGeom>
          </p:spPr>
          <p:txBody>
            <a:bodyPr lIns="50800" tIns="50800" rIns="50800" bIns="50800" rtlCol="0" anchor="ctr"/>
            <a:lstStyle/>
            <a:p>
              <a:pPr algn="ctr">
                <a:lnSpc>
                  <a:spcPts val="3220"/>
                </a:lnSpc>
              </a:pPr>
              <a:endParaRPr/>
            </a:p>
          </p:txBody>
        </p:sp>
      </p:grpSp>
      <p:sp>
        <p:nvSpPr>
          <p:cNvPr id="17" name="TextBox 17"/>
          <p:cNvSpPr txBox="1"/>
          <p:nvPr/>
        </p:nvSpPr>
        <p:spPr>
          <a:xfrm>
            <a:off x="4061785" y="749574"/>
            <a:ext cx="9261926" cy="1317599"/>
          </a:xfrm>
          <a:prstGeom prst="rect">
            <a:avLst/>
          </a:prstGeom>
        </p:spPr>
        <p:txBody>
          <a:bodyPr lIns="0" tIns="0" rIns="0" bIns="0" rtlCol="0" anchor="t">
            <a:spAutoFit/>
          </a:bodyPr>
          <a:lstStyle/>
          <a:p>
            <a:pPr algn="ctr">
              <a:lnSpc>
                <a:spcPts val="9911"/>
              </a:lnSpc>
            </a:pPr>
            <a:r>
              <a:rPr lang="en-US" sz="9529">
                <a:solidFill>
                  <a:srgbClr val="FCFEFE"/>
                </a:solidFill>
                <a:latin typeface="Montserrat Classic Bold"/>
              </a:rPr>
              <a:t>NEXT STEPS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5481"/>
        </a:solidFill>
        <a:effectLst/>
      </p:bgPr>
    </p:bg>
    <p:spTree>
      <p:nvGrpSpPr>
        <p:cNvPr id="1" name=""/>
        <p:cNvGrpSpPr/>
        <p:nvPr/>
      </p:nvGrpSpPr>
      <p:grpSpPr>
        <a:xfrm>
          <a:off x="0" y="0"/>
          <a:ext cx="0" cy="0"/>
          <a:chOff x="0" y="0"/>
          <a:chExt cx="0" cy="0"/>
        </a:xfrm>
      </p:grpSpPr>
      <p:sp>
        <p:nvSpPr>
          <p:cNvPr id="2" name="Freeform 2"/>
          <p:cNvSpPr/>
          <p:nvPr/>
        </p:nvSpPr>
        <p:spPr>
          <a:xfrm>
            <a:off x="-476250" y="-379873"/>
            <a:ext cx="19240500" cy="3581400"/>
          </a:xfrm>
          <a:custGeom>
            <a:avLst/>
            <a:gdLst/>
            <a:ahLst/>
            <a:cxnLst/>
            <a:rect l="l" t="t" r="r" b="b"/>
            <a:pathLst>
              <a:path w="19240500" h="3581400">
                <a:moveTo>
                  <a:pt x="0" y="0"/>
                </a:moveTo>
                <a:lnTo>
                  <a:pt x="19240500" y="0"/>
                </a:lnTo>
                <a:lnTo>
                  <a:pt x="19240500" y="3581401"/>
                </a:lnTo>
                <a:lnTo>
                  <a:pt x="0" y="3581401"/>
                </a:lnTo>
                <a:lnTo>
                  <a:pt x="0" y="0"/>
                </a:lnTo>
                <a:close/>
              </a:path>
            </a:pathLst>
          </a:custGeom>
          <a:blipFill>
            <a:blip r:embed="rId2"/>
            <a:stretch>
              <a:fillRect t="-7197" b="-7197"/>
            </a:stretch>
          </a:blipFill>
        </p:spPr>
      </p:sp>
      <p:sp>
        <p:nvSpPr>
          <p:cNvPr id="3" name="TextBox 3"/>
          <p:cNvSpPr txBox="1"/>
          <p:nvPr/>
        </p:nvSpPr>
        <p:spPr>
          <a:xfrm>
            <a:off x="1373115" y="4736868"/>
            <a:ext cx="16273743" cy="2679699"/>
          </a:xfrm>
          <a:prstGeom prst="rect">
            <a:avLst/>
          </a:prstGeom>
        </p:spPr>
        <p:txBody>
          <a:bodyPr lIns="0" tIns="0" rIns="0" bIns="0" rtlCol="0" anchor="t">
            <a:spAutoFit/>
          </a:bodyPr>
          <a:lstStyle/>
          <a:p>
            <a:pPr algn="just">
              <a:lnSpc>
                <a:spcPts val="10399"/>
              </a:lnSpc>
            </a:pPr>
            <a:r>
              <a:rPr lang="en-US" sz="9999">
                <a:solidFill>
                  <a:srgbClr val="FCFEFE"/>
                </a:solidFill>
                <a:latin typeface="Montserrat Classic Bold"/>
              </a:rPr>
              <a:t>NAUTICAL SKILLS </a:t>
            </a:r>
          </a:p>
          <a:p>
            <a:pPr algn="just">
              <a:lnSpc>
                <a:spcPts val="10399"/>
              </a:lnSpc>
            </a:pPr>
            <a:r>
              <a:rPr lang="en-US" sz="9999">
                <a:solidFill>
                  <a:srgbClr val="FCFEFE"/>
                </a:solidFill>
                <a:latin typeface="Montserrat Classic Bold"/>
              </a:rPr>
              <a:t>COMPETITION </a:t>
            </a:r>
            <a:r>
              <a:rPr lang="en-US" sz="9999">
                <a:solidFill>
                  <a:srgbClr val="AD8330"/>
                </a:solidFill>
                <a:latin typeface="Montserrat Classic Bold"/>
              </a:rPr>
              <a:t>2024</a:t>
            </a:r>
          </a:p>
        </p:txBody>
      </p:sp>
      <p:grpSp>
        <p:nvGrpSpPr>
          <p:cNvPr id="4" name="Group 4"/>
          <p:cNvGrpSpPr/>
          <p:nvPr/>
        </p:nvGrpSpPr>
        <p:grpSpPr>
          <a:xfrm>
            <a:off x="-75144" y="8799509"/>
            <a:ext cx="19170261" cy="2720022"/>
            <a:chOff x="0" y="0"/>
            <a:chExt cx="25560348" cy="3626697"/>
          </a:xfrm>
        </p:grpSpPr>
        <p:grpSp>
          <p:nvGrpSpPr>
            <p:cNvPr id="5" name="Group 5"/>
            <p:cNvGrpSpPr/>
            <p:nvPr/>
          </p:nvGrpSpPr>
          <p:grpSpPr>
            <a:xfrm>
              <a:off x="0" y="0"/>
              <a:ext cx="25560348" cy="3626697"/>
              <a:chOff x="0" y="0"/>
              <a:chExt cx="5048958" cy="716384"/>
            </a:xfrm>
          </p:grpSpPr>
          <p:sp>
            <p:nvSpPr>
              <p:cNvPr id="6" name="Freeform 6"/>
              <p:cNvSpPr/>
              <p:nvPr/>
            </p:nvSpPr>
            <p:spPr>
              <a:xfrm>
                <a:off x="0" y="0"/>
                <a:ext cx="5048958" cy="716384"/>
              </a:xfrm>
              <a:custGeom>
                <a:avLst/>
                <a:gdLst/>
                <a:ahLst/>
                <a:cxnLst/>
                <a:rect l="l" t="t" r="r" b="b"/>
                <a:pathLst>
                  <a:path w="5048958" h="716384">
                    <a:moveTo>
                      <a:pt x="0" y="0"/>
                    </a:moveTo>
                    <a:lnTo>
                      <a:pt x="5048958" y="0"/>
                    </a:lnTo>
                    <a:lnTo>
                      <a:pt x="5048958" y="716384"/>
                    </a:lnTo>
                    <a:lnTo>
                      <a:pt x="0" y="716384"/>
                    </a:lnTo>
                    <a:close/>
                  </a:path>
                </a:pathLst>
              </a:custGeom>
              <a:solidFill>
                <a:srgbClr val="FCFEFE"/>
              </a:solidFill>
            </p:spPr>
          </p:sp>
          <p:sp>
            <p:nvSpPr>
              <p:cNvPr id="7" name="TextBox 7"/>
              <p:cNvSpPr txBox="1"/>
              <p:nvPr/>
            </p:nvSpPr>
            <p:spPr>
              <a:xfrm>
                <a:off x="0" y="-47625"/>
                <a:ext cx="5048958" cy="764009"/>
              </a:xfrm>
              <a:prstGeom prst="rect">
                <a:avLst/>
              </a:prstGeom>
            </p:spPr>
            <p:txBody>
              <a:bodyPr lIns="50800" tIns="50800" rIns="50800" bIns="50800" rtlCol="0" anchor="ctr"/>
              <a:lstStyle/>
              <a:p>
                <a:pPr algn="ctr">
                  <a:lnSpc>
                    <a:spcPts val="3220"/>
                  </a:lnSpc>
                </a:pPr>
                <a:endParaRPr/>
              </a:p>
            </p:txBody>
          </p:sp>
        </p:grpSp>
        <p:sp>
          <p:nvSpPr>
            <p:cNvPr id="8" name="Freeform 8"/>
            <p:cNvSpPr/>
            <p:nvPr/>
          </p:nvSpPr>
          <p:spPr>
            <a:xfrm>
              <a:off x="2418263" y="513050"/>
              <a:ext cx="2686539" cy="1056246"/>
            </a:xfrm>
            <a:custGeom>
              <a:avLst/>
              <a:gdLst/>
              <a:ahLst/>
              <a:cxnLst/>
              <a:rect l="l" t="t" r="r" b="b"/>
              <a:pathLst>
                <a:path w="2686539" h="1056246">
                  <a:moveTo>
                    <a:pt x="0" y="0"/>
                  </a:moveTo>
                  <a:lnTo>
                    <a:pt x="2686538" y="0"/>
                  </a:lnTo>
                  <a:lnTo>
                    <a:pt x="2686538" y="1056247"/>
                  </a:lnTo>
                  <a:lnTo>
                    <a:pt x="0" y="1056247"/>
                  </a:lnTo>
                  <a:lnTo>
                    <a:pt x="0" y="0"/>
                  </a:lnTo>
                  <a:close/>
                </a:path>
              </a:pathLst>
            </a:custGeom>
            <a:blipFill>
              <a:blip r:embed="rId3"/>
              <a:stretch>
                <a:fillRect/>
              </a:stretch>
            </a:blipFill>
          </p:spPr>
        </p:sp>
        <p:sp>
          <p:nvSpPr>
            <p:cNvPr id="9" name="Freeform 9"/>
            <p:cNvSpPr/>
            <p:nvPr/>
          </p:nvSpPr>
          <p:spPr>
            <a:xfrm>
              <a:off x="20357656" y="513050"/>
              <a:ext cx="2085349" cy="1240234"/>
            </a:xfrm>
            <a:custGeom>
              <a:avLst/>
              <a:gdLst/>
              <a:ahLst/>
              <a:cxnLst/>
              <a:rect l="l" t="t" r="r" b="b"/>
              <a:pathLst>
                <a:path w="2085349" h="1240234">
                  <a:moveTo>
                    <a:pt x="0" y="0"/>
                  </a:moveTo>
                  <a:lnTo>
                    <a:pt x="2085349" y="0"/>
                  </a:lnTo>
                  <a:lnTo>
                    <a:pt x="2085349" y="1240235"/>
                  </a:lnTo>
                  <a:lnTo>
                    <a:pt x="0" y="1240235"/>
                  </a:lnTo>
                  <a:lnTo>
                    <a:pt x="0" y="0"/>
                  </a:lnTo>
                  <a:close/>
                </a:path>
              </a:pathLst>
            </a:custGeom>
            <a:blipFill>
              <a:blip r:embed="rId4"/>
              <a:stretch>
                <a:fillRect/>
              </a:stretch>
            </a:blipFill>
          </p:spPr>
        </p:sp>
        <p:sp>
          <p:nvSpPr>
            <p:cNvPr id="10" name="Freeform 10"/>
            <p:cNvSpPr/>
            <p:nvPr/>
          </p:nvSpPr>
          <p:spPr>
            <a:xfrm>
              <a:off x="8559696" y="0"/>
              <a:ext cx="8343065" cy="1983322"/>
            </a:xfrm>
            <a:custGeom>
              <a:avLst/>
              <a:gdLst/>
              <a:ahLst/>
              <a:cxnLst/>
              <a:rect l="l" t="t" r="r" b="b"/>
              <a:pathLst>
                <a:path w="8343065" h="1983322">
                  <a:moveTo>
                    <a:pt x="0" y="0"/>
                  </a:moveTo>
                  <a:lnTo>
                    <a:pt x="8343065" y="0"/>
                  </a:lnTo>
                  <a:lnTo>
                    <a:pt x="8343065" y="1983322"/>
                  </a:lnTo>
                  <a:lnTo>
                    <a:pt x="0" y="1983322"/>
                  </a:lnTo>
                  <a:lnTo>
                    <a:pt x="0" y="0"/>
                  </a:lnTo>
                  <a:close/>
                </a:path>
              </a:pathLst>
            </a:custGeom>
            <a:blipFill>
              <a:blip r:embed="rId5"/>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24" t="-28942" r="-7024" b="-5968"/>
            </a:stretch>
          </a:blipFill>
        </p:spPr>
      </p:sp>
      <p:grpSp>
        <p:nvGrpSpPr>
          <p:cNvPr id="3" name="Group 3"/>
          <p:cNvGrpSpPr/>
          <p:nvPr/>
        </p:nvGrpSpPr>
        <p:grpSpPr>
          <a:xfrm>
            <a:off x="-514350" y="-207356"/>
            <a:ext cx="5411005" cy="10636573"/>
            <a:chOff x="0" y="0"/>
            <a:chExt cx="1425121" cy="2801402"/>
          </a:xfrm>
        </p:grpSpPr>
        <p:sp>
          <p:nvSpPr>
            <p:cNvPr id="4" name="Freeform 4"/>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5" name="TextBox 5"/>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212394" y="3042652"/>
            <a:ext cx="12651913" cy="67195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FCFEFE"/>
                </a:solidFill>
                <a:latin typeface="Montserrat Light"/>
              </a:rPr>
              <a:t>Started in 2012 as a way for the MMC NL Division to promote the maritime sector, encourage team building and professionalism, and to foster a culture of safety to the younger generation of upcoming seafarers</a:t>
            </a:r>
          </a:p>
          <a:p>
            <a:pPr>
              <a:lnSpc>
                <a:spcPts val="4480"/>
              </a:lnSpc>
            </a:pPr>
            <a:endParaRPr lang="en-US" sz="3200">
              <a:solidFill>
                <a:srgbClr val="FCFEFE"/>
              </a:solidFill>
              <a:latin typeface="Montserrat Light"/>
            </a:endParaRPr>
          </a:p>
          <a:p>
            <a:pPr marL="690881" lvl="1" indent="-345440">
              <a:lnSpc>
                <a:spcPts val="4480"/>
              </a:lnSpc>
              <a:buFont typeface="Arial"/>
              <a:buChar char="•"/>
            </a:pPr>
            <a:r>
              <a:rPr lang="en-US" sz="3200">
                <a:solidFill>
                  <a:srgbClr val="FCFEFE"/>
                </a:solidFill>
                <a:latin typeface="Montserrat Light"/>
              </a:rPr>
              <a:t>It has become one of the largest and most successful events in the Division’s annual calendar</a:t>
            </a:r>
          </a:p>
          <a:p>
            <a:pPr>
              <a:lnSpc>
                <a:spcPts val="4480"/>
              </a:lnSpc>
            </a:pPr>
            <a:endParaRPr lang="en-US" sz="3200">
              <a:solidFill>
                <a:srgbClr val="FCFEFE"/>
              </a:solidFill>
              <a:latin typeface="Montserrat Light"/>
            </a:endParaRPr>
          </a:p>
          <a:p>
            <a:pPr marL="690881" lvl="1" indent="-345440" algn="l">
              <a:lnSpc>
                <a:spcPts val="4480"/>
              </a:lnSpc>
              <a:buFont typeface="Arial"/>
              <a:buChar char="•"/>
            </a:pPr>
            <a:r>
              <a:rPr lang="en-US" sz="3200">
                <a:solidFill>
                  <a:srgbClr val="FCFEFE"/>
                </a:solidFill>
                <a:latin typeface="Montserrat Light"/>
              </a:rPr>
              <a:t>The 1st place winners of the Nautical Skills Competition are presented with a Plaque named in honor of Captain Jim Thorpe (R. James Thorpe). The plaque honors the memory of this lifelong respected and professional mariner</a:t>
            </a:r>
          </a:p>
        </p:txBody>
      </p:sp>
      <p:sp>
        <p:nvSpPr>
          <p:cNvPr id="7" name="Freeform 7"/>
          <p:cNvSpPr/>
          <p:nvPr/>
        </p:nvSpPr>
        <p:spPr>
          <a:xfrm rot="-5400000">
            <a:off x="-3400023" y="2132539"/>
            <a:ext cx="10429217" cy="6164138"/>
          </a:xfrm>
          <a:custGeom>
            <a:avLst/>
            <a:gdLst/>
            <a:ahLst/>
            <a:cxnLst/>
            <a:rect l="l" t="t" r="r" b="b"/>
            <a:pathLst>
              <a:path w="10429217" h="6164138">
                <a:moveTo>
                  <a:pt x="0" y="0"/>
                </a:moveTo>
                <a:lnTo>
                  <a:pt x="10429217" y="0"/>
                </a:lnTo>
                <a:lnTo>
                  <a:pt x="10429217" y="6164139"/>
                </a:lnTo>
                <a:lnTo>
                  <a:pt x="0" y="6164139"/>
                </a:lnTo>
                <a:lnTo>
                  <a:pt x="0" y="0"/>
                </a:lnTo>
                <a:close/>
              </a:path>
            </a:pathLst>
          </a:custGeom>
          <a:blipFill>
            <a:blip r:embed="rId3"/>
            <a:stretch>
              <a:fillRect l="-172619" t="-9150" r="-30354"/>
            </a:stretch>
          </a:blipFill>
        </p:spPr>
      </p:sp>
      <p:sp>
        <p:nvSpPr>
          <p:cNvPr id="8" name="Freeform 8"/>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4"/>
            <a:stretch>
              <a:fillRect/>
            </a:stretch>
          </a:blipFill>
        </p:spPr>
      </p:sp>
      <p:sp>
        <p:nvSpPr>
          <p:cNvPr id="9" name="TextBox 9"/>
          <p:cNvSpPr txBox="1"/>
          <p:nvPr/>
        </p:nvSpPr>
        <p:spPr>
          <a:xfrm>
            <a:off x="5528133" y="1124190"/>
            <a:ext cx="12020434" cy="905637"/>
          </a:xfrm>
          <a:prstGeom prst="rect">
            <a:avLst/>
          </a:prstGeom>
        </p:spPr>
        <p:txBody>
          <a:bodyPr lIns="0" tIns="0" rIns="0" bIns="0" rtlCol="0" anchor="t">
            <a:spAutoFit/>
          </a:bodyPr>
          <a:lstStyle/>
          <a:p>
            <a:pPr>
              <a:lnSpc>
                <a:spcPts val="6863"/>
              </a:lnSpc>
            </a:pPr>
            <a:r>
              <a:rPr lang="en-US" sz="6599">
                <a:solidFill>
                  <a:srgbClr val="FCFEFE"/>
                </a:solidFill>
                <a:latin typeface="Montserrat Classic Bold"/>
              </a:rPr>
              <a:t>Master Mariners of Canada</a:t>
            </a:r>
          </a:p>
        </p:txBody>
      </p:sp>
      <p:sp>
        <p:nvSpPr>
          <p:cNvPr id="10" name="TextBox 10"/>
          <p:cNvSpPr txBox="1"/>
          <p:nvPr/>
        </p:nvSpPr>
        <p:spPr>
          <a:xfrm>
            <a:off x="5528133" y="2172702"/>
            <a:ext cx="11371511" cy="708025"/>
          </a:xfrm>
          <a:prstGeom prst="rect">
            <a:avLst/>
          </a:prstGeom>
        </p:spPr>
        <p:txBody>
          <a:bodyPr lIns="0" tIns="0" rIns="0" bIns="0" rtlCol="0" anchor="t">
            <a:spAutoFit/>
          </a:bodyPr>
          <a:lstStyle/>
          <a:p>
            <a:pPr>
              <a:lnSpc>
                <a:spcPts val="5599"/>
              </a:lnSpc>
            </a:pPr>
            <a:r>
              <a:rPr lang="en-US" sz="3999">
                <a:solidFill>
                  <a:srgbClr val="AD8330"/>
                </a:solidFill>
                <a:latin typeface="Montserrat Light Bold Italics"/>
              </a:rPr>
              <a:t>What is the Nautical Skills Competition?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24" t="-28942" r="-7024" b="-5968"/>
            </a:stretch>
          </a:blipFill>
        </p:spPr>
      </p:sp>
      <p:grpSp>
        <p:nvGrpSpPr>
          <p:cNvPr id="3" name="Group 3"/>
          <p:cNvGrpSpPr/>
          <p:nvPr/>
        </p:nvGrpSpPr>
        <p:grpSpPr>
          <a:xfrm>
            <a:off x="-514350" y="-207356"/>
            <a:ext cx="5411005" cy="10636573"/>
            <a:chOff x="0" y="0"/>
            <a:chExt cx="1425121" cy="2801402"/>
          </a:xfrm>
        </p:grpSpPr>
        <p:sp>
          <p:nvSpPr>
            <p:cNvPr id="4" name="Freeform 4"/>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5" name="TextBox 5"/>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212394" y="3189972"/>
            <a:ext cx="12651913" cy="6424930"/>
          </a:xfrm>
          <a:prstGeom prst="rect">
            <a:avLst/>
          </a:prstGeom>
        </p:spPr>
        <p:txBody>
          <a:bodyPr lIns="0" tIns="0" rIns="0" bIns="0" rtlCol="0" anchor="t">
            <a:spAutoFit/>
          </a:bodyPr>
          <a:lstStyle/>
          <a:p>
            <a:pPr marL="604523" lvl="1" indent="-302261">
              <a:lnSpc>
                <a:spcPts val="3920"/>
              </a:lnSpc>
              <a:buFont typeface="Arial"/>
              <a:buChar char="•"/>
            </a:pPr>
            <a:r>
              <a:rPr lang="en-US" sz="2800" dirty="0">
                <a:solidFill>
                  <a:srgbClr val="FCFEFE"/>
                </a:solidFill>
                <a:latin typeface="Montserrat Light"/>
              </a:rPr>
              <a:t>Only four members of your team can participate in any one exercise, the other members can observe but cannot assist</a:t>
            </a:r>
          </a:p>
          <a:p>
            <a:pPr marL="604523" lvl="1" indent="-302261">
              <a:lnSpc>
                <a:spcPts val="3920"/>
              </a:lnSpc>
              <a:buFont typeface="Arial"/>
              <a:buChar char="•"/>
            </a:pPr>
            <a:r>
              <a:rPr lang="en-US" sz="2800" dirty="0">
                <a:solidFill>
                  <a:srgbClr val="FCFEFE"/>
                </a:solidFill>
                <a:latin typeface="Montserrat Light"/>
              </a:rPr>
              <a:t>A 1st, 2nd, and 3rd year student must participate in every exercise</a:t>
            </a:r>
          </a:p>
          <a:p>
            <a:pPr marL="604523" lvl="1" indent="-302261">
              <a:lnSpc>
                <a:spcPts val="3920"/>
              </a:lnSpc>
              <a:buFont typeface="Arial"/>
              <a:buChar char="•"/>
            </a:pPr>
            <a:r>
              <a:rPr lang="en-US" sz="2800" dirty="0">
                <a:solidFill>
                  <a:srgbClr val="FCFEFE"/>
                </a:solidFill>
                <a:latin typeface="Montserrat Light"/>
              </a:rPr>
              <a:t>Every team member must participate in at least one exercise</a:t>
            </a:r>
          </a:p>
          <a:p>
            <a:pPr marL="604523" lvl="1" indent="-302261">
              <a:lnSpc>
                <a:spcPts val="3920"/>
              </a:lnSpc>
              <a:buFont typeface="Arial"/>
              <a:buChar char="•"/>
            </a:pPr>
            <a:r>
              <a:rPr lang="en-US" sz="2800" dirty="0">
                <a:solidFill>
                  <a:srgbClr val="FCFEFE"/>
                </a:solidFill>
                <a:latin typeface="Montserrat Light"/>
              </a:rPr>
              <a:t>1-2 minute safety moment is required at the start of every exercise</a:t>
            </a:r>
          </a:p>
          <a:p>
            <a:pPr marL="1209045" lvl="2" indent="-403015">
              <a:lnSpc>
                <a:spcPts val="3920"/>
              </a:lnSpc>
              <a:buFont typeface="Arial"/>
              <a:buChar char="⚬"/>
            </a:pPr>
            <a:r>
              <a:rPr lang="en-US" sz="2800" dirty="0">
                <a:solidFill>
                  <a:srgbClr val="FCFEFE"/>
                </a:solidFill>
                <a:latin typeface="Montserrat Light"/>
              </a:rPr>
              <a:t>Each safety moment must be applicable to the exercise in which you are competition</a:t>
            </a:r>
          </a:p>
          <a:p>
            <a:pPr marL="1209045" lvl="2" indent="-403015">
              <a:lnSpc>
                <a:spcPts val="3920"/>
              </a:lnSpc>
              <a:buFont typeface="Arial"/>
              <a:buChar char="⚬"/>
            </a:pPr>
            <a:r>
              <a:rPr lang="en-US" sz="2800" dirty="0">
                <a:solidFill>
                  <a:srgbClr val="FCFEFE"/>
                </a:solidFill>
                <a:latin typeface="Montserrat Light"/>
              </a:rPr>
              <a:t>Every team member must participate in at least one safety moment</a:t>
            </a:r>
          </a:p>
          <a:p>
            <a:pPr marL="604523" lvl="1" indent="-302261">
              <a:lnSpc>
                <a:spcPts val="3920"/>
              </a:lnSpc>
              <a:buFont typeface="Arial"/>
              <a:buChar char="•"/>
            </a:pPr>
            <a:r>
              <a:rPr lang="en-US" sz="2800" dirty="0">
                <a:solidFill>
                  <a:srgbClr val="FCFEFE"/>
                </a:solidFill>
                <a:latin typeface="Montserrat Light"/>
              </a:rPr>
              <a:t>The exercise begins after completion of the safety moment; teams have 45 minutes to complete the task(s)</a:t>
            </a:r>
          </a:p>
          <a:p>
            <a:pPr marL="604523" lvl="1" indent="-302261" algn="l">
              <a:lnSpc>
                <a:spcPts val="3920"/>
              </a:lnSpc>
              <a:buFont typeface="Arial"/>
              <a:buChar char="•"/>
            </a:pPr>
            <a:r>
              <a:rPr lang="en-US" sz="2800" dirty="0">
                <a:solidFill>
                  <a:srgbClr val="FCFEFE"/>
                </a:solidFill>
                <a:latin typeface="Montserrat Light"/>
              </a:rPr>
              <a:t>TEAM NAMES – WHEN you create a team name please email it, along with your team number to </a:t>
            </a:r>
            <a:r>
              <a:rPr lang="en-US" sz="2800" u="sng" dirty="0">
                <a:solidFill>
                  <a:schemeClr val="bg1"/>
                </a:solidFill>
                <a:latin typeface="Montserrat Light"/>
                <a:hlinkClick r:id="rId3" tooltip="mailto:nsc@mastermariners.ca">
                  <a:extLst>
                    <a:ext uri="{A12FA001-AC4F-418D-AE19-62706E023703}">
                      <ahyp:hlinkClr xmlns:ahyp="http://schemas.microsoft.com/office/drawing/2018/hyperlinkcolor" val="tx"/>
                    </a:ext>
                  </a:extLst>
                </a:hlinkClick>
              </a:rPr>
              <a:t>nsc@mastermariners.ca</a:t>
            </a:r>
          </a:p>
        </p:txBody>
      </p:sp>
      <p:sp>
        <p:nvSpPr>
          <p:cNvPr id="7" name="Freeform 7"/>
          <p:cNvSpPr/>
          <p:nvPr/>
        </p:nvSpPr>
        <p:spPr>
          <a:xfrm rot="-5400000">
            <a:off x="-3400023" y="2132539"/>
            <a:ext cx="10429217" cy="6164138"/>
          </a:xfrm>
          <a:custGeom>
            <a:avLst/>
            <a:gdLst/>
            <a:ahLst/>
            <a:cxnLst/>
            <a:rect l="l" t="t" r="r" b="b"/>
            <a:pathLst>
              <a:path w="10429217" h="6164138">
                <a:moveTo>
                  <a:pt x="0" y="0"/>
                </a:moveTo>
                <a:lnTo>
                  <a:pt x="10429217" y="0"/>
                </a:lnTo>
                <a:lnTo>
                  <a:pt x="10429217" y="6164139"/>
                </a:lnTo>
                <a:lnTo>
                  <a:pt x="0" y="6164139"/>
                </a:lnTo>
                <a:lnTo>
                  <a:pt x="0" y="0"/>
                </a:lnTo>
                <a:close/>
              </a:path>
            </a:pathLst>
          </a:custGeom>
          <a:blipFill>
            <a:blip r:embed="rId4"/>
            <a:stretch>
              <a:fillRect l="-172619" t="-9150" r="-30354"/>
            </a:stretch>
          </a:blipFill>
        </p:spPr>
      </p:sp>
      <p:sp>
        <p:nvSpPr>
          <p:cNvPr id="8" name="Freeform 8"/>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5"/>
            <a:stretch>
              <a:fillRect/>
            </a:stretch>
          </a:blipFill>
        </p:spPr>
      </p:sp>
      <p:sp>
        <p:nvSpPr>
          <p:cNvPr id="9" name="TextBox 9"/>
          <p:cNvSpPr txBox="1"/>
          <p:nvPr/>
        </p:nvSpPr>
        <p:spPr>
          <a:xfrm>
            <a:off x="5528133" y="1124190"/>
            <a:ext cx="12020434" cy="905637"/>
          </a:xfrm>
          <a:prstGeom prst="rect">
            <a:avLst/>
          </a:prstGeom>
        </p:spPr>
        <p:txBody>
          <a:bodyPr lIns="0" tIns="0" rIns="0" bIns="0" rtlCol="0" anchor="t">
            <a:spAutoFit/>
          </a:bodyPr>
          <a:lstStyle/>
          <a:p>
            <a:pPr>
              <a:lnSpc>
                <a:spcPts val="6863"/>
              </a:lnSpc>
            </a:pPr>
            <a:r>
              <a:rPr lang="en-US" sz="6599">
                <a:solidFill>
                  <a:srgbClr val="FCFEFE"/>
                </a:solidFill>
                <a:latin typeface="Montserrat Classic Bold"/>
              </a:rPr>
              <a:t>Competition Rules</a:t>
            </a:r>
          </a:p>
        </p:txBody>
      </p:sp>
      <p:sp>
        <p:nvSpPr>
          <p:cNvPr id="10" name="TextBox 10"/>
          <p:cNvSpPr txBox="1"/>
          <p:nvPr/>
        </p:nvSpPr>
        <p:spPr>
          <a:xfrm>
            <a:off x="5528133" y="2172702"/>
            <a:ext cx="11371511" cy="708025"/>
          </a:xfrm>
          <a:prstGeom prst="rect">
            <a:avLst/>
          </a:prstGeom>
        </p:spPr>
        <p:txBody>
          <a:bodyPr lIns="0" tIns="0" rIns="0" bIns="0" rtlCol="0" anchor="t">
            <a:spAutoFit/>
          </a:bodyPr>
          <a:lstStyle/>
          <a:p>
            <a:pPr>
              <a:lnSpc>
                <a:spcPts val="5599"/>
              </a:lnSpc>
            </a:pPr>
            <a:r>
              <a:rPr lang="en-US" sz="3999">
                <a:solidFill>
                  <a:srgbClr val="AD8330"/>
                </a:solidFill>
                <a:latin typeface="Montserrat Light Bold Italics"/>
              </a:rPr>
              <a:t>General Rules: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24" t="-28942" r="-7024" b="-5968"/>
            </a:stretch>
          </a:blipFill>
        </p:spPr>
      </p:sp>
      <p:grpSp>
        <p:nvGrpSpPr>
          <p:cNvPr id="3" name="Group 3"/>
          <p:cNvGrpSpPr/>
          <p:nvPr/>
        </p:nvGrpSpPr>
        <p:grpSpPr>
          <a:xfrm>
            <a:off x="-514350" y="-207356"/>
            <a:ext cx="5411005" cy="10636573"/>
            <a:chOff x="0" y="0"/>
            <a:chExt cx="1425121" cy="2801402"/>
          </a:xfrm>
        </p:grpSpPr>
        <p:sp>
          <p:nvSpPr>
            <p:cNvPr id="4" name="Freeform 4"/>
            <p:cNvSpPr/>
            <p:nvPr/>
          </p:nvSpPr>
          <p:spPr>
            <a:xfrm>
              <a:off x="0" y="0"/>
              <a:ext cx="1425121" cy="2801402"/>
            </a:xfrm>
            <a:custGeom>
              <a:avLst/>
              <a:gdLst/>
              <a:ahLst/>
              <a:cxnLst/>
              <a:rect l="l" t="t" r="r" b="b"/>
              <a:pathLst>
                <a:path w="1425121" h="2801402">
                  <a:moveTo>
                    <a:pt x="0" y="0"/>
                  </a:moveTo>
                  <a:lnTo>
                    <a:pt x="1425121" y="0"/>
                  </a:lnTo>
                  <a:lnTo>
                    <a:pt x="1425121" y="2801402"/>
                  </a:lnTo>
                  <a:lnTo>
                    <a:pt x="0" y="2801402"/>
                  </a:lnTo>
                  <a:close/>
                </a:path>
              </a:pathLst>
            </a:custGeom>
            <a:solidFill>
              <a:srgbClr val="FCFEFE"/>
            </a:solidFill>
          </p:spPr>
        </p:sp>
        <p:sp>
          <p:nvSpPr>
            <p:cNvPr id="5" name="TextBox 5"/>
            <p:cNvSpPr txBox="1"/>
            <p:nvPr/>
          </p:nvSpPr>
          <p:spPr>
            <a:xfrm>
              <a:off x="0" y="-47625"/>
              <a:ext cx="1425121" cy="2849027"/>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528133" y="2499600"/>
            <a:ext cx="11345674" cy="6412230"/>
          </a:xfrm>
          <a:prstGeom prst="rect">
            <a:avLst/>
          </a:prstGeom>
        </p:spPr>
        <p:txBody>
          <a:bodyPr lIns="0" tIns="0" rIns="0" bIns="0" rtlCol="0" anchor="t">
            <a:spAutoFit/>
          </a:bodyPr>
          <a:lstStyle/>
          <a:p>
            <a:pPr>
              <a:lnSpc>
                <a:spcPts val="4620"/>
              </a:lnSpc>
            </a:pPr>
            <a:r>
              <a:rPr lang="en-US" sz="3300">
                <a:solidFill>
                  <a:srgbClr val="FCFEFE"/>
                </a:solidFill>
                <a:latin typeface="Montserrat Light"/>
              </a:rPr>
              <a:t>Each team will be required to compete in </a:t>
            </a:r>
            <a:r>
              <a:rPr lang="en-US" sz="3300">
                <a:solidFill>
                  <a:srgbClr val="AD8330"/>
                </a:solidFill>
                <a:latin typeface="Montserrat Light Bold Italics"/>
              </a:rPr>
              <a:t>7 different exercises</a:t>
            </a:r>
            <a:r>
              <a:rPr lang="en-US" sz="3300">
                <a:solidFill>
                  <a:srgbClr val="FCFEFE"/>
                </a:solidFill>
                <a:latin typeface="Montserrat Light"/>
              </a:rPr>
              <a:t>, which comprise the following marine-related areas:</a:t>
            </a:r>
          </a:p>
          <a:p>
            <a:pPr>
              <a:lnSpc>
                <a:spcPts val="4620"/>
              </a:lnSpc>
            </a:pPr>
            <a:endParaRPr lang="en-US" sz="3300">
              <a:solidFill>
                <a:srgbClr val="FCFEFE"/>
              </a:solidFill>
              <a:latin typeface="Montserrat Light"/>
            </a:endParaRPr>
          </a:p>
          <a:p>
            <a:pPr marL="712470" lvl="1" indent="-356235">
              <a:lnSpc>
                <a:spcPts val="4620"/>
              </a:lnSpc>
              <a:buFont typeface="Arial"/>
              <a:buChar char="•"/>
            </a:pPr>
            <a:r>
              <a:rPr lang="en-US" sz="3300">
                <a:solidFill>
                  <a:srgbClr val="FCFEFE"/>
                </a:solidFill>
                <a:latin typeface="Montserrat Light"/>
              </a:rPr>
              <a:t> Dynamic Positioning</a:t>
            </a:r>
          </a:p>
          <a:p>
            <a:pPr marL="712470" lvl="1" indent="-356235">
              <a:lnSpc>
                <a:spcPts val="4620"/>
              </a:lnSpc>
              <a:buFont typeface="Arial"/>
              <a:buChar char="•"/>
            </a:pPr>
            <a:r>
              <a:rPr lang="en-US" sz="3300">
                <a:solidFill>
                  <a:srgbClr val="FCFEFE"/>
                </a:solidFill>
                <a:latin typeface="Montserrat Light"/>
              </a:rPr>
              <a:t> Seamanship</a:t>
            </a:r>
          </a:p>
          <a:p>
            <a:pPr marL="712470" lvl="1" indent="-356235">
              <a:lnSpc>
                <a:spcPts val="4620"/>
              </a:lnSpc>
              <a:buFont typeface="Arial"/>
              <a:buChar char="•"/>
            </a:pPr>
            <a:r>
              <a:rPr lang="en-US" sz="3300">
                <a:solidFill>
                  <a:srgbClr val="FCFEFE"/>
                </a:solidFill>
                <a:latin typeface="Montserrat Light"/>
              </a:rPr>
              <a:t> Emergency Management</a:t>
            </a:r>
          </a:p>
          <a:p>
            <a:pPr marL="712470" lvl="1" indent="-356235">
              <a:lnSpc>
                <a:spcPts val="4620"/>
              </a:lnSpc>
              <a:buFont typeface="Arial"/>
              <a:buChar char="•"/>
            </a:pPr>
            <a:r>
              <a:rPr lang="en-US" sz="3300">
                <a:solidFill>
                  <a:srgbClr val="FCFEFE"/>
                </a:solidFill>
                <a:latin typeface="Montserrat Light"/>
              </a:rPr>
              <a:t> Offshore Operations</a:t>
            </a:r>
          </a:p>
          <a:p>
            <a:pPr marL="712470" lvl="1" indent="-356235">
              <a:lnSpc>
                <a:spcPts val="4620"/>
              </a:lnSpc>
              <a:buFont typeface="Arial"/>
              <a:buChar char="•"/>
            </a:pPr>
            <a:r>
              <a:rPr lang="en-US" sz="3300">
                <a:solidFill>
                  <a:srgbClr val="FCFEFE"/>
                </a:solidFill>
                <a:latin typeface="Montserrat Light"/>
              </a:rPr>
              <a:t> Shiphandling / Navigation</a:t>
            </a:r>
          </a:p>
          <a:p>
            <a:pPr marL="712470" lvl="1" indent="-356235">
              <a:lnSpc>
                <a:spcPts val="4620"/>
              </a:lnSpc>
              <a:buFont typeface="Arial"/>
              <a:buChar char="•"/>
            </a:pPr>
            <a:r>
              <a:rPr lang="en-US" sz="3300">
                <a:solidFill>
                  <a:srgbClr val="FCFEFE"/>
                </a:solidFill>
                <a:latin typeface="Montserrat Light"/>
              </a:rPr>
              <a:t> Search and Rescue</a:t>
            </a:r>
          </a:p>
          <a:p>
            <a:pPr marL="712470" lvl="1" indent="-356235" algn="l">
              <a:lnSpc>
                <a:spcPts val="4620"/>
              </a:lnSpc>
              <a:buFont typeface="Arial"/>
              <a:buChar char="•"/>
            </a:pPr>
            <a:r>
              <a:rPr lang="en-US" sz="3300">
                <a:solidFill>
                  <a:srgbClr val="FCFEFE"/>
                </a:solidFill>
                <a:latin typeface="Montserrat Light"/>
              </a:rPr>
              <a:t> Marine Emergency Duties</a:t>
            </a:r>
          </a:p>
        </p:txBody>
      </p:sp>
      <p:sp>
        <p:nvSpPr>
          <p:cNvPr id="7" name="Freeform 7"/>
          <p:cNvSpPr/>
          <p:nvPr/>
        </p:nvSpPr>
        <p:spPr>
          <a:xfrm rot="-5400000">
            <a:off x="-3400023" y="2132539"/>
            <a:ext cx="10429217" cy="6164138"/>
          </a:xfrm>
          <a:custGeom>
            <a:avLst/>
            <a:gdLst/>
            <a:ahLst/>
            <a:cxnLst/>
            <a:rect l="l" t="t" r="r" b="b"/>
            <a:pathLst>
              <a:path w="10429217" h="6164138">
                <a:moveTo>
                  <a:pt x="0" y="0"/>
                </a:moveTo>
                <a:lnTo>
                  <a:pt x="10429217" y="0"/>
                </a:lnTo>
                <a:lnTo>
                  <a:pt x="10429217" y="6164139"/>
                </a:lnTo>
                <a:lnTo>
                  <a:pt x="0" y="6164139"/>
                </a:lnTo>
                <a:lnTo>
                  <a:pt x="0" y="0"/>
                </a:lnTo>
                <a:close/>
              </a:path>
            </a:pathLst>
          </a:custGeom>
          <a:blipFill>
            <a:blip r:embed="rId3"/>
            <a:stretch>
              <a:fillRect l="-172619" t="-9150" r="-30354"/>
            </a:stretch>
          </a:blipFill>
        </p:spPr>
      </p:sp>
      <p:sp>
        <p:nvSpPr>
          <p:cNvPr id="8" name="Freeform 8"/>
          <p:cNvSpPr/>
          <p:nvPr/>
        </p:nvSpPr>
        <p:spPr>
          <a:xfrm>
            <a:off x="287444" y="3529155"/>
            <a:ext cx="4349882" cy="3163551"/>
          </a:xfrm>
          <a:custGeom>
            <a:avLst/>
            <a:gdLst/>
            <a:ahLst/>
            <a:cxnLst/>
            <a:rect l="l" t="t" r="r" b="b"/>
            <a:pathLst>
              <a:path w="4349882" h="3163551">
                <a:moveTo>
                  <a:pt x="0" y="0"/>
                </a:moveTo>
                <a:lnTo>
                  <a:pt x="4349883" y="0"/>
                </a:lnTo>
                <a:lnTo>
                  <a:pt x="4349883" y="3163551"/>
                </a:lnTo>
                <a:lnTo>
                  <a:pt x="0" y="3163551"/>
                </a:lnTo>
                <a:lnTo>
                  <a:pt x="0" y="0"/>
                </a:lnTo>
                <a:close/>
              </a:path>
            </a:pathLst>
          </a:custGeom>
          <a:blipFill>
            <a:blip r:embed="rId4"/>
            <a:stretch>
              <a:fillRect/>
            </a:stretch>
          </a:blipFill>
        </p:spPr>
      </p:sp>
      <p:sp>
        <p:nvSpPr>
          <p:cNvPr id="9" name="TextBox 9"/>
          <p:cNvSpPr txBox="1"/>
          <p:nvPr/>
        </p:nvSpPr>
        <p:spPr>
          <a:xfrm>
            <a:off x="5528133" y="1124190"/>
            <a:ext cx="12020434" cy="905637"/>
          </a:xfrm>
          <a:prstGeom prst="rect">
            <a:avLst/>
          </a:prstGeom>
        </p:spPr>
        <p:txBody>
          <a:bodyPr lIns="0" tIns="0" rIns="0" bIns="0" rtlCol="0" anchor="t">
            <a:spAutoFit/>
          </a:bodyPr>
          <a:lstStyle/>
          <a:p>
            <a:pPr>
              <a:lnSpc>
                <a:spcPts val="6863"/>
              </a:lnSpc>
            </a:pPr>
            <a:r>
              <a:rPr lang="en-US" sz="6599">
                <a:solidFill>
                  <a:srgbClr val="FCFEFE"/>
                </a:solidFill>
                <a:latin typeface="Montserrat Classic Bold"/>
              </a:rPr>
              <a:t>Exercises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DYNAMIC POSITIONING</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Glenn Fiander</a:t>
            </a:r>
          </a:p>
          <a:p>
            <a:pPr>
              <a:lnSpc>
                <a:spcPts val="3639"/>
              </a:lnSpc>
            </a:pPr>
            <a:r>
              <a:rPr lang="en-US" sz="2599" u="sng" dirty="0">
                <a:solidFill>
                  <a:schemeClr val="bg1"/>
                </a:solidFill>
                <a:latin typeface="Montserrat Light"/>
                <a:hlinkClick r:id="rId8" tooltip="mailto:Glenn.Fiander@mi.mun.ca">
                  <a:extLst>
                    <a:ext uri="{A12FA001-AC4F-418D-AE19-62706E023703}">
                      <ahyp:hlinkClr xmlns:ahyp="http://schemas.microsoft.com/office/drawing/2018/hyperlinkcolor" val="tx"/>
                    </a:ext>
                  </a:extLst>
                </a:hlinkClick>
              </a:rPr>
              <a:t>Glenn.Fiander@mi.mun.ca</a:t>
            </a:r>
          </a:p>
          <a:p>
            <a:pPr algn="l">
              <a:lnSpc>
                <a:spcPts val="3639"/>
              </a:lnSpc>
            </a:pPr>
            <a:r>
              <a:rPr lang="en-US" sz="2599" dirty="0">
                <a:solidFill>
                  <a:srgbClr val="FCFEFE"/>
                </a:solidFill>
                <a:latin typeface="Montserrat Light"/>
              </a:rPr>
              <a:t>Office: CMS W2104 </a:t>
            </a:r>
          </a:p>
        </p:txBody>
      </p:sp>
      <p:sp>
        <p:nvSpPr>
          <p:cNvPr id="13" name="TextBox 13"/>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Heritage Bridge Simulator</a:t>
            </a:r>
          </a:p>
          <a:p>
            <a:pPr>
              <a:lnSpc>
                <a:spcPts val="3640"/>
              </a:lnSpc>
              <a:spcBef>
                <a:spcPct val="0"/>
              </a:spcBef>
            </a:pPr>
            <a:r>
              <a:rPr lang="en-US" sz="2600">
                <a:solidFill>
                  <a:srgbClr val="FCFEFE"/>
                </a:solidFill>
                <a:latin typeface="Montserrat Light"/>
              </a:rPr>
              <a:t>(Main floor – CMS)</a:t>
            </a:r>
          </a:p>
        </p:txBody>
      </p:sp>
      <p:sp>
        <p:nvSpPr>
          <p:cNvPr id="14" name="TextBox 14"/>
          <p:cNvSpPr txBox="1"/>
          <p:nvPr/>
        </p:nvSpPr>
        <p:spPr>
          <a:xfrm>
            <a:off x="611707" y="1448730"/>
            <a:ext cx="10735099"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a:t>
            </a:r>
          </a:p>
        </p:txBody>
      </p:sp>
      <p:sp>
        <p:nvSpPr>
          <p:cNvPr id="15" name="TextBox 15"/>
          <p:cNvSpPr txBox="1"/>
          <p:nvPr/>
        </p:nvSpPr>
        <p:spPr>
          <a:xfrm>
            <a:off x="482548" y="2235863"/>
            <a:ext cx="17575308" cy="5105028"/>
          </a:xfrm>
          <a:prstGeom prst="rect">
            <a:avLst/>
          </a:prstGeom>
        </p:spPr>
        <p:txBody>
          <a:bodyPr lIns="0" tIns="0" rIns="0" bIns="0" rtlCol="0" anchor="t">
            <a:spAutoFit/>
          </a:bodyPr>
          <a:lstStyle/>
          <a:p>
            <a:pPr marL="458988" lvl="1" indent="-229494">
              <a:lnSpc>
                <a:spcPts val="3529"/>
              </a:lnSpc>
              <a:buFont typeface="Arial"/>
              <a:buChar char="•"/>
            </a:pPr>
            <a:r>
              <a:rPr lang="en-US" sz="2125">
                <a:solidFill>
                  <a:srgbClr val="004B84"/>
                </a:solidFill>
                <a:latin typeface="Montserrat Light Bold"/>
              </a:rPr>
              <a:t>This exercise will take place on a multi-purpose support vessel (MSV)</a:t>
            </a:r>
          </a:p>
          <a:p>
            <a:pPr marL="458988" lvl="1" indent="-229494">
              <a:lnSpc>
                <a:spcPts val="3529"/>
              </a:lnSpc>
              <a:buFont typeface="Arial"/>
              <a:buChar char="•"/>
            </a:pPr>
            <a:r>
              <a:rPr lang="en-US" sz="2125">
                <a:solidFill>
                  <a:srgbClr val="004B84"/>
                </a:solidFill>
                <a:latin typeface="Montserrat Light Bold"/>
              </a:rPr>
              <a:t>The vessel is required to follow a remotely operated vehicle (ROV), as it does an inspection of cables running between wind turbines, at an offshore windfarm</a:t>
            </a:r>
          </a:p>
          <a:p>
            <a:pPr marL="458988" lvl="1" indent="-229494">
              <a:lnSpc>
                <a:spcPts val="3529"/>
              </a:lnSpc>
              <a:buFont typeface="Arial"/>
              <a:buChar char="•"/>
            </a:pPr>
            <a:r>
              <a:rPr lang="en-US" sz="2125">
                <a:solidFill>
                  <a:srgbClr val="004B84"/>
                </a:solidFill>
                <a:latin typeface="Montserrat Light Bold"/>
              </a:rPr>
              <a:t>The exercise will start with the vessel already on DP</a:t>
            </a:r>
          </a:p>
          <a:p>
            <a:pPr marL="458988" lvl="1" indent="-229494">
              <a:lnSpc>
                <a:spcPts val="3529"/>
              </a:lnSpc>
              <a:buFont typeface="Arial"/>
              <a:buChar char="•"/>
            </a:pPr>
            <a:r>
              <a:rPr lang="en-US" sz="2125">
                <a:solidFill>
                  <a:srgbClr val="004B84"/>
                </a:solidFill>
                <a:latin typeface="Montserrat Light Bold"/>
              </a:rPr>
              <a:t>Before exercise start, the participants will select (from a predefined list) where they wish to start the exercise. The objective being to place the vessel where the maximum amount of cable inspection can be completed, in the exercise time available. Part of the overall score will be based on the total amount of cable inspected by each team</a:t>
            </a:r>
          </a:p>
          <a:p>
            <a:pPr marL="458988" lvl="1" indent="-229494">
              <a:lnSpc>
                <a:spcPts val="3529"/>
              </a:lnSpc>
              <a:buFont typeface="Arial"/>
              <a:buChar char="•"/>
            </a:pPr>
            <a:r>
              <a:rPr lang="en-US" sz="2125">
                <a:solidFill>
                  <a:srgbClr val="004B84"/>
                </a:solidFill>
                <a:latin typeface="Montserrat Light Bold"/>
              </a:rPr>
              <a:t>Compromising safety protocols, to achieve extra distance, will result in lost marks</a:t>
            </a:r>
          </a:p>
          <a:p>
            <a:pPr marL="458988" lvl="1" indent="-229494">
              <a:lnSpc>
                <a:spcPts val="3529"/>
              </a:lnSpc>
              <a:buFont typeface="Arial"/>
              <a:buChar char="•"/>
            </a:pPr>
            <a:r>
              <a:rPr lang="en-US" sz="2125">
                <a:solidFill>
                  <a:srgbClr val="004B84"/>
                </a:solidFill>
                <a:latin typeface="Montserrat Light Bold"/>
              </a:rPr>
              <a:t>There will be other vessels in the vicinity</a:t>
            </a:r>
          </a:p>
          <a:p>
            <a:pPr marL="458988" lvl="1" indent="-229494" algn="l">
              <a:lnSpc>
                <a:spcPts val="3529"/>
              </a:lnSpc>
              <a:buFont typeface="Arial"/>
              <a:buChar char="•"/>
            </a:pPr>
            <a:r>
              <a:rPr lang="en-US" sz="2125">
                <a:solidFill>
                  <a:srgbClr val="004B84"/>
                </a:solidFill>
                <a:latin typeface="Montserrat Light Bold"/>
              </a:rPr>
              <a:t>DP, joystick, manual levers, radar, radios, electronic chart, navigation lights, sound signals, etc. will all be available and expected to be used, as required</a:t>
            </a:r>
          </a:p>
        </p:txBody>
      </p:sp>
      <p:sp>
        <p:nvSpPr>
          <p:cNvPr id="16" name="TextBox 16"/>
          <p:cNvSpPr txBox="1"/>
          <p:nvPr/>
        </p:nvSpPr>
        <p:spPr>
          <a:xfrm>
            <a:off x="611707" y="7464716"/>
            <a:ext cx="10735099" cy="490407"/>
          </a:xfrm>
          <a:prstGeom prst="rect">
            <a:avLst/>
          </a:prstGeom>
        </p:spPr>
        <p:txBody>
          <a:bodyPr lIns="0" tIns="0" rIns="0" bIns="0" rtlCol="0" anchor="t">
            <a:spAutoFit/>
          </a:bodyPr>
          <a:lstStyle/>
          <a:p>
            <a:pPr>
              <a:lnSpc>
                <a:spcPts val="3942"/>
              </a:lnSpc>
            </a:pPr>
            <a:r>
              <a:rPr lang="en-US" sz="2628">
                <a:solidFill>
                  <a:srgbClr val="004B84"/>
                </a:solidFill>
                <a:latin typeface="Montserrat Light Bold Italics"/>
              </a:rPr>
              <a:t>References</a:t>
            </a:r>
          </a:p>
        </p:txBody>
      </p:sp>
      <p:sp>
        <p:nvSpPr>
          <p:cNvPr id="17" name="TextBox 17"/>
          <p:cNvSpPr txBox="1"/>
          <p:nvPr/>
        </p:nvSpPr>
        <p:spPr>
          <a:xfrm>
            <a:off x="482548" y="7963778"/>
            <a:ext cx="17575308" cy="437778"/>
          </a:xfrm>
          <a:prstGeom prst="rect">
            <a:avLst/>
          </a:prstGeom>
        </p:spPr>
        <p:txBody>
          <a:bodyPr lIns="0" tIns="0" rIns="0" bIns="0" rtlCol="0" anchor="t">
            <a:spAutoFit/>
          </a:bodyPr>
          <a:lstStyle/>
          <a:p>
            <a:pPr marL="458988" lvl="1" indent="-229494" algn="l">
              <a:lnSpc>
                <a:spcPts val="3529"/>
              </a:lnSpc>
              <a:buFont typeface="Arial"/>
              <a:buChar char="•"/>
            </a:pPr>
            <a:r>
              <a:rPr lang="en-US" sz="2125">
                <a:solidFill>
                  <a:srgbClr val="004B84"/>
                </a:solidFill>
                <a:latin typeface="Montserrat Light Bold"/>
              </a:rPr>
              <a:t>DP System Manual Chapter (USB Stick) to be picked up at CMS W2104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409601" y="1868624"/>
            <a:ext cx="13468798" cy="6549752"/>
          </a:xfrm>
          <a:custGeom>
            <a:avLst/>
            <a:gdLst/>
            <a:ahLst/>
            <a:cxnLst/>
            <a:rect l="l" t="t" r="r" b="b"/>
            <a:pathLst>
              <a:path w="13468798" h="6549752">
                <a:moveTo>
                  <a:pt x="0" y="0"/>
                </a:moveTo>
                <a:lnTo>
                  <a:pt x="13468798" y="0"/>
                </a:lnTo>
                <a:lnTo>
                  <a:pt x="13468798" y="6549752"/>
                </a:lnTo>
                <a:lnTo>
                  <a:pt x="0" y="6549752"/>
                </a:lnTo>
                <a:lnTo>
                  <a:pt x="0" y="0"/>
                </a:lnTo>
                <a:close/>
              </a:path>
            </a:pathLst>
          </a:custGeom>
          <a:blipFill>
            <a:blip r:embed="rId8"/>
            <a:stretch>
              <a:fillRect/>
            </a:stretch>
          </a:blipFill>
        </p:spPr>
      </p:sp>
      <p:sp>
        <p:nvSpPr>
          <p:cNvPr id="12" name="TextBox 12"/>
          <p:cNvSpPr txBox="1"/>
          <p:nvPr/>
        </p:nvSpPr>
        <p:spPr>
          <a:xfrm>
            <a:off x="1193578" y="208052"/>
            <a:ext cx="15799080"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DYNAMIC POSITIONING</a:t>
            </a:r>
          </a:p>
        </p:txBody>
      </p:sp>
      <p:sp>
        <p:nvSpPr>
          <p:cNvPr id="13" name="TextBox 13"/>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Glenn Fiander</a:t>
            </a:r>
          </a:p>
          <a:p>
            <a:pPr>
              <a:lnSpc>
                <a:spcPts val="3639"/>
              </a:lnSpc>
            </a:pPr>
            <a:r>
              <a:rPr lang="en-US" sz="2599" u="sng" dirty="0">
                <a:solidFill>
                  <a:schemeClr val="bg1"/>
                </a:solidFill>
                <a:latin typeface="Montserrat Light"/>
                <a:hlinkClick r:id="rId9" tooltip="mailto:Glenn.Fiander@mi.mun.ca">
                  <a:extLst>
                    <a:ext uri="{A12FA001-AC4F-418D-AE19-62706E023703}">
                      <ahyp:hlinkClr xmlns:ahyp="http://schemas.microsoft.com/office/drawing/2018/hyperlinkcolor" val="tx"/>
                    </a:ext>
                  </a:extLst>
                </a:hlinkClick>
              </a:rPr>
              <a:t>Glenn.Fiander@mi.mun.ca</a:t>
            </a:r>
          </a:p>
          <a:p>
            <a:pPr algn="l">
              <a:lnSpc>
                <a:spcPts val="3639"/>
              </a:lnSpc>
            </a:pPr>
            <a:r>
              <a:rPr lang="en-US" sz="2599" dirty="0">
                <a:solidFill>
                  <a:srgbClr val="FCFEFE"/>
                </a:solidFill>
                <a:latin typeface="Montserrat Light"/>
              </a:rPr>
              <a:t>Office: CMS W2104 </a:t>
            </a:r>
          </a:p>
        </p:txBody>
      </p:sp>
      <p:sp>
        <p:nvSpPr>
          <p:cNvPr id="14" name="TextBox 14"/>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Heritage Bridge Simulator</a:t>
            </a:r>
          </a:p>
          <a:p>
            <a:pPr>
              <a:lnSpc>
                <a:spcPts val="3640"/>
              </a:lnSpc>
              <a:spcBef>
                <a:spcPct val="0"/>
              </a:spcBef>
            </a:pPr>
            <a:r>
              <a:rPr lang="en-US" sz="2600">
                <a:solidFill>
                  <a:srgbClr val="FCFEFE"/>
                </a:solidFill>
                <a:latin typeface="Montserrat Light"/>
              </a:rPr>
              <a:t>(Main floor – CMS)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5915442" y="208052"/>
            <a:ext cx="6457117"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SEAMANSHIP</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Troy Nolan</a:t>
            </a:r>
          </a:p>
          <a:p>
            <a:pPr>
              <a:lnSpc>
                <a:spcPts val="3639"/>
              </a:lnSpc>
            </a:pPr>
            <a:r>
              <a:rPr lang="en-US" sz="2599" u="sng" dirty="0">
                <a:solidFill>
                  <a:schemeClr val="bg1"/>
                </a:solidFill>
                <a:latin typeface="Montserrat Light"/>
                <a:hlinkClick r:id="rId8" tooltip="mailto:troy.nolan@mi.mun.ca">
                  <a:extLst>
                    <a:ext uri="{A12FA001-AC4F-418D-AE19-62706E023703}">
                      <ahyp:hlinkClr xmlns:ahyp="http://schemas.microsoft.com/office/drawing/2018/hyperlinkcolor" val="tx"/>
                    </a:ext>
                  </a:extLst>
                </a:hlinkClick>
              </a:rPr>
              <a:t>troy.nolan@mi.mun.ca</a:t>
            </a:r>
          </a:p>
          <a:p>
            <a:pPr algn="l">
              <a:lnSpc>
                <a:spcPts val="3639"/>
              </a:lnSpc>
            </a:pPr>
            <a:r>
              <a:rPr lang="en-US" sz="2599" dirty="0">
                <a:solidFill>
                  <a:srgbClr val="FCFEFE"/>
                </a:solidFill>
                <a:latin typeface="Montserrat Light"/>
              </a:rPr>
              <a:t>Office: W3000A  </a:t>
            </a:r>
          </a:p>
        </p:txBody>
      </p:sp>
      <p:sp>
        <p:nvSpPr>
          <p:cNvPr id="13" name="TextBox 13"/>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Rigging Room </a:t>
            </a:r>
          </a:p>
          <a:p>
            <a:pPr>
              <a:lnSpc>
                <a:spcPts val="3640"/>
              </a:lnSpc>
              <a:spcBef>
                <a:spcPct val="0"/>
              </a:spcBef>
            </a:pPr>
            <a:r>
              <a:rPr lang="en-US" sz="2600">
                <a:solidFill>
                  <a:srgbClr val="FCFEFE"/>
                </a:solidFill>
                <a:latin typeface="Montserrat Light"/>
              </a:rPr>
              <a:t>(First Floor- MI)</a:t>
            </a:r>
          </a:p>
        </p:txBody>
      </p:sp>
      <p:sp>
        <p:nvSpPr>
          <p:cNvPr id="14" name="TextBox 14"/>
          <p:cNvSpPr txBox="1"/>
          <p:nvPr/>
        </p:nvSpPr>
        <p:spPr>
          <a:xfrm>
            <a:off x="299768" y="2473636"/>
            <a:ext cx="17688465" cy="476423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Encode and decode messages using the signal flags of the International Code of Signals (INTERCO). One or more team members will select the correct flags to assemble the hoist and demonstrate the proper methods of securing flags to the halyard. One or more team members will read and record the message in the hoist. Team members will be judged on speed and accuracy of communication in this timed event</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Tie a heaving line knot (monkey fist), attach it to a heaving line, and throw the heaving line through the centre of a life ring. Team members will be judged on aesthetics of monkey fist, method of heaving line attachment, and accuracy of throw</a:t>
            </a:r>
          </a:p>
          <a:p>
            <a:pPr>
              <a:lnSpc>
                <a:spcPts val="3306"/>
              </a:lnSpc>
            </a:pPr>
            <a:endParaRPr lang="en-US" sz="2204">
              <a:solidFill>
                <a:srgbClr val="004B84"/>
              </a:solidFill>
              <a:latin typeface="Montserrat Light Bold"/>
            </a:endParaRPr>
          </a:p>
          <a:p>
            <a:pPr marL="475964" lvl="1" indent="-237982" algn="l">
              <a:lnSpc>
                <a:spcPts val="3306"/>
              </a:lnSpc>
              <a:buFont typeface="Arial"/>
              <a:buChar char="•"/>
            </a:pPr>
            <a:r>
              <a:rPr lang="en-US" sz="2204">
                <a:solidFill>
                  <a:srgbClr val="004B84"/>
                </a:solidFill>
                <a:latin typeface="Montserrat Light Bold"/>
              </a:rPr>
              <a:t>Demonstrate various knots, bends, hitches and splices and the proper use of various mooring line stoppers. Team members will be judged on accuracy of construction, and performance in a timed six-knot challenge</a:t>
            </a:r>
          </a:p>
        </p:txBody>
      </p:sp>
      <p:sp>
        <p:nvSpPr>
          <p:cNvPr id="15" name="TextBox 15"/>
          <p:cNvSpPr txBox="1"/>
          <p:nvPr/>
        </p:nvSpPr>
        <p:spPr>
          <a:xfrm>
            <a:off x="740496" y="1518050"/>
            <a:ext cx="10735099"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3550" y="803477"/>
            <a:ext cx="35014436" cy="28119891"/>
          </a:xfrm>
          <a:custGeom>
            <a:avLst/>
            <a:gdLst/>
            <a:ahLst/>
            <a:cxnLst/>
            <a:rect l="l" t="t" r="r" b="b"/>
            <a:pathLst>
              <a:path w="35014436" h="28119891">
                <a:moveTo>
                  <a:pt x="0" y="0"/>
                </a:moveTo>
                <a:lnTo>
                  <a:pt x="35014436" y="0"/>
                </a:lnTo>
                <a:lnTo>
                  <a:pt x="35014436" y="28119891"/>
                </a:lnTo>
                <a:lnTo>
                  <a:pt x="0" y="28119891"/>
                </a:lnTo>
                <a:lnTo>
                  <a:pt x="0" y="0"/>
                </a:lnTo>
                <a:close/>
              </a:path>
            </a:pathLst>
          </a:custGeom>
          <a:blipFill>
            <a:blip r:embed="rId3"/>
            <a:stretch>
              <a:fillRect/>
            </a:stretch>
          </a:blipFill>
        </p:spPr>
      </p:sp>
      <p:grpSp>
        <p:nvGrpSpPr>
          <p:cNvPr id="3" name="Group 3"/>
          <p:cNvGrpSpPr/>
          <p:nvPr/>
        </p:nvGrpSpPr>
        <p:grpSpPr>
          <a:xfrm>
            <a:off x="0" y="0"/>
            <a:ext cx="18288000" cy="1272718"/>
            <a:chOff x="0" y="0"/>
            <a:chExt cx="4816593" cy="335202"/>
          </a:xfrm>
        </p:grpSpPr>
        <p:sp>
          <p:nvSpPr>
            <p:cNvPr id="4" name="Freeform 4"/>
            <p:cNvSpPr/>
            <p:nvPr/>
          </p:nvSpPr>
          <p:spPr>
            <a:xfrm>
              <a:off x="0" y="0"/>
              <a:ext cx="4816592" cy="335202"/>
            </a:xfrm>
            <a:custGeom>
              <a:avLst/>
              <a:gdLst/>
              <a:ahLst/>
              <a:cxnLst/>
              <a:rect l="l" t="t" r="r" b="b"/>
              <a:pathLst>
                <a:path w="4816592" h="335202">
                  <a:moveTo>
                    <a:pt x="0" y="0"/>
                  </a:moveTo>
                  <a:lnTo>
                    <a:pt x="4816592" y="0"/>
                  </a:lnTo>
                  <a:lnTo>
                    <a:pt x="4816592" y="335202"/>
                  </a:lnTo>
                  <a:lnTo>
                    <a:pt x="0" y="335202"/>
                  </a:lnTo>
                  <a:close/>
                </a:path>
              </a:pathLst>
            </a:custGeom>
            <a:solidFill>
              <a:srgbClr val="004B84"/>
            </a:solidFill>
          </p:spPr>
        </p:sp>
        <p:sp>
          <p:nvSpPr>
            <p:cNvPr id="5" name="TextBox 5"/>
            <p:cNvSpPr txBox="1"/>
            <p:nvPr/>
          </p:nvSpPr>
          <p:spPr>
            <a:xfrm>
              <a:off x="0" y="-47625"/>
              <a:ext cx="4816593" cy="382827"/>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0" y="8505460"/>
            <a:ext cx="18288000" cy="1781540"/>
            <a:chOff x="0" y="0"/>
            <a:chExt cx="4816593" cy="469212"/>
          </a:xfrm>
        </p:grpSpPr>
        <p:sp>
          <p:nvSpPr>
            <p:cNvPr id="7" name="Freeform 7"/>
            <p:cNvSpPr/>
            <p:nvPr/>
          </p:nvSpPr>
          <p:spPr>
            <a:xfrm>
              <a:off x="0" y="0"/>
              <a:ext cx="4816592" cy="469212"/>
            </a:xfrm>
            <a:custGeom>
              <a:avLst/>
              <a:gdLst/>
              <a:ahLst/>
              <a:cxnLst/>
              <a:rect l="l" t="t" r="r" b="b"/>
              <a:pathLst>
                <a:path w="4816592" h="469212">
                  <a:moveTo>
                    <a:pt x="0" y="0"/>
                  </a:moveTo>
                  <a:lnTo>
                    <a:pt x="4816592" y="0"/>
                  </a:lnTo>
                  <a:lnTo>
                    <a:pt x="4816592" y="469212"/>
                  </a:lnTo>
                  <a:lnTo>
                    <a:pt x="0" y="469212"/>
                  </a:lnTo>
                  <a:close/>
                </a:path>
              </a:pathLst>
            </a:custGeom>
            <a:solidFill>
              <a:srgbClr val="004B84"/>
            </a:solidFill>
          </p:spPr>
        </p:sp>
        <p:sp>
          <p:nvSpPr>
            <p:cNvPr id="8" name="TextBox 8"/>
            <p:cNvSpPr txBox="1"/>
            <p:nvPr/>
          </p:nvSpPr>
          <p:spPr>
            <a:xfrm>
              <a:off x="0" y="-47625"/>
              <a:ext cx="4816593" cy="516837"/>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2186460" y="8808450"/>
            <a:ext cx="859228" cy="1175561"/>
          </a:xfrm>
          <a:custGeom>
            <a:avLst/>
            <a:gdLst/>
            <a:ahLst/>
            <a:cxnLst/>
            <a:rect l="l" t="t" r="r" b="b"/>
            <a:pathLst>
              <a:path w="859228" h="1175561">
                <a:moveTo>
                  <a:pt x="0" y="0"/>
                </a:moveTo>
                <a:lnTo>
                  <a:pt x="859228" y="0"/>
                </a:lnTo>
                <a:lnTo>
                  <a:pt x="859228" y="1175560"/>
                </a:lnTo>
                <a:lnTo>
                  <a:pt x="0" y="1175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88470" y="8808450"/>
            <a:ext cx="911060" cy="1175561"/>
          </a:xfrm>
          <a:custGeom>
            <a:avLst/>
            <a:gdLst/>
            <a:ahLst/>
            <a:cxnLst/>
            <a:rect l="l" t="t" r="r" b="b"/>
            <a:pathLst>
              <a:path w="911060" h="1175561">
                <a:moveTo>
                  <a:pt x="0" y="0"/>
                </a:moveTo>
                <a:lnTo>
                  <a:pt x="911060" y="0"/>
                </a:lnTo>
                <a:lnTo>
                  <a:pt x="911060" y="1175561"/>
                </a:lnTo>
                <a:lnTo>
                  <a:pt x="0" y="1175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5915442" y="208052"/>
            <a:ext cx="6457117" cy="961390"/>
          </a:xfrm>
          <a:prstGeom prst="rect">
            <a:avLst/>
          </a:prstGeom>
        </p:spPr>
        <p:txBody>
          <a:bodyPr lIns="0" tIns="0" rIns="0" bIns="0" rtlCol="0" anchor="t">
            <a:spAutoFit/>
          </a:bodyPr>
          <a:lstStyle/>
          <a:p>
            <a:pPr algn="ctr">
              <a:lnSpc>
                <a:spcPts val="7279"/>
              </a:lnSpc>
            </a:pPr>
            <a:r>
              <a:rPr lang="en-US" sz="6999">
                <a:solidFill>
                  <a:srgbClr val="FCFEFE"/>
                </a:solidFill>
                <a:latin typeface="Montserrat Classic Bold"/>
              </a:rPr>
              <a:t>SEAMANSHIP</a:t>
            </a:r>
          </a:p>
        </p:txBody>
      </p:sp>
      <p:sp>
        <p:nvSpPr>
          <p:cNvPr id="12" name="TextBox 12"/>
          <p:cNvSpPr txBox="1"/>
          <p:nvPr/>
        </p:nvSpPr>
        <p:spPr>
          <a:xfrm>
            <a:off x="9897903" y="8695825"/>
            <a:ext cx="6608511" cy="1353185"/>
          </a:xfrm>
          <a:prstGeom prst="rect">
            <a:avLst/>
          </a:prstGeom>
        </p:spPr>
        <p:txBody>
          <a:bodyPr lIns="0" tIns="0" rIns="0" bIns="0" rtlCol="0" anchor="t">
            <a:spAutoFit/>
          </a:bodyPr>
          <a:lstStyle/>
          <a:p>
            <a:pPr>
              <a:lnSpc>
                <a:spcPts val="3639"/>
              </a:lnSpc>
            </a:pPr>
            <a:r>
              <a:rPr lang="en-US" sz="2599" dirty="0">
                <a:solidFill>
                  <a:srgbClr val="FCFEFE"/>
                </a:solidFill>
                <a:latin typeface="Montserrat Light"/>
              </a:rPr>
              <a:t>Exercise Lead: Captain Troy Nolan</a:t>
            </a:r>
          </a:p>
          <a:p>
            <a:pPr>
              <a:lnSpc>
                <a:spcPts val="3639"/>
              </a:lnSpc>
            </a:pPr>
            <a:r>
              <a:rPr lang="en-US" sz="2599" u="sng" dirty="0">
                <a:solidFill>
                  <a:schemeClr val="bg1"/>
                </a:solidFill>
                <a:latin typeface="Montserrat Light"/>
                <a:hlinkClick r:id="rId8" tooltip="mailto:troy.nolan@mi.mun.ca">
                  <a:extLst>
                    <a:ext uri="{A12FA001-AC4F-418D-AE19-62706E023703}">
                      <ahyp:hlinkClr xmlns:ahyp="http://schemas.microsoft.com/office/drawing/2018/hyperlinkcolor" val="tx"/>
                    </a:ext>
                  </a:extLst>
                </a:hlinkClick>
              </a:rPr>
              <a:t>troy.nolan@mi.mun.ca</a:t>
            </a:r>
          </a:p>
          <a:p>
            <a:pPr algn="l">
              <a:lnSpc>
                <a:spcPts val="3639"/>
              </a:lnSpc>
            </a:pPr>
            <a:r>
              <a:rPr lang="en-US" sz="2599" dirty="0">
                <a:solidFill>
                  <a:srgbClr val="FCFEFE"/>
                </a:solidFill>
                <a:latin typeface="Montserrat Light"/>
              </a:rPr>
              <a:t>Office: W3000A  </a:t>
            </a:r>
          </a:p>
        </p:txBody>
      </p:sp>
      <p:sp>
        <p:nvSpPr>
          <p:cNvPr id="13" name="TextBox 13"/>
          <p:cNvSpPr txBox="1"/>
          <p:nvPr/>
        </p:nvSpPr>
        <p:spPr>
          <a:xfrm>
            <a:off x="3428961" y="8695825"/>
            <a:ext cx="4619062" cy="1353185"/>
          </a:xfrm>
          <a:prstGeom prst="rect">
            <a:avLst/>
          </a:prstGeom>
        </p:spPr>
        <p:txBody>
          <a:bodyPr lIns="0" tIns="0" rIns="0" bIns="0" rtlCol="0" anchor="t">
            <a:spAutoFit/>
          </a:bodyPr>
          <a:lstStyle/>
          <a:p>
            <a:pPr>
              <a:lnSpc>
                <a:spcPts val="3640"/>
              </a:lnSpc>
              <a:spcBef>
                <a:spcPct val="0"/>
              </a:spcBef>
            </a:pPr>
            <a:r>
              <a:rPr lang="en-US" sz="2600">
                <a:solidFill>
                  <a:srgbClr val="FCFEFE"/>
                </a:solidFill>
                <a:latin typeface="Montserrat Light"/>
              </a:rPr>
              <a:t>Exercise location: </a:t>
            </a:r>
          </a:p>
          <a:p>
            <a:pPr>
              <a:lnSpc>
                <a:spcPts val="3640"/>
              </a:lnSpc>
              <a:spcBef>
                <a:spcPct val="0"/>
              </a:spcBef>
            </a:pPr>
            <a:r>
              <a:rPr lang="en-US" sz="2600">
                <a:solidFill>
                  <a:srgbClr val="FCFEFE"/>
                </a:solidFill>
                <a:latin typeface="Montserrat Light"/>
              </a:rPr>
              <a:t>Rigging Room </a:t>
            </a:r>
          </a:p>
          <a:p>
            <a:pPr>
              <a:lnSpc>
                <a:spcPts val="3640"/>
              </a:lnSpc>
              <a:spcBef>
                <a:spcPct val="0"/>
              </a:spcBef>
            </a:pPr>
            <a:r>
              <a:rPr lang="en-US" sz="2600">
                <a:solidFill>
                  <a:srgbClr val="FCFEFE"/>
                </a:solidFill>
                <a:latin typeface="Montserrat Light"/>
              </a:rPr>
              <a:t>(First Floor- MI)</a:t>
            </a:r>
          </a:p>
        </p:txBody>
      </p:sp>
      <p:sp>
        <p:nvSpPr>
          <p:cNvPr id="14" name="TextBox 14"/>
          <p:cNvSpPr txBox="1"/>
          <p:nvPr/>
        </p:nvSpPr>
        <p:spPr>
          <a:xfrm>
            <a:off x="299768" y="2479133"/>
            <a:ext cx="17688465" cy="3449781"/>
          </a:xfrm>
          <a:prstGeom prst="rect">
            <a:avLst/>
          </a:prstGeom>
        </p:spPr>
        <p:txBody>
          <a:bodyPr lIns="0" tIns="0" rIns="0" bIns="0" rtlCol="0" anchor="t">
            <a:spAutoFit/>
          </a:bodyPr>
          <a:lstStyle/>
          <a:p>
            <a:pPr marL="475964" lvl="1" indent="-237982">
              <a:lnSpc>
                <a:spcPts val="3306"/>
              </a:lnSpc>
              <a:buFont typeface="Arial"/>
              <a:buChar char="•"/>
            </a:pPr>
            <a:r>
              <a:rPr lang="en-US" sz="2204">
                <a:solidFill>
                  <a:srgbClr val="004B84"/>
                </a:solidFill>
                <a:latin typeface="Montserrat Light Bold"/>
              </a:rPr>
              <a:t>Assemble items for working aloft or over the ship’s side; rig various purchases and discuss/demonstrate the use of this equipment. Team members will be judged on accuracy of rigging and knowledge of usage with particular emphasis on safety</a:t>
            </a:r>
          </a:p>
          <a:p>
            <a:pPr>
              <a:lnSpc>
                <a:spcPts val="3306"/>
              </a:lnSpc>
            </a:pPr>
            <a:endParaRPr lang="en-US" sz="2204">
              <a:solidFill>
                <a:srgbClr val="004B84"/>
              </a:solidFill>
              <a:latin typeface="Montserrat Light Bold"/>
            </a:endParaRPr>
          </a:p>
          <a:p>
            <a:pPr marL="475964" lvl="1" indent="-237982">
              <a:lnSpc>
                <a:spcPts val="3306"/>
              </a:lnSpc>
              <a:buFont typeface="Arial"/>
              <a:buChar char="•"/>
            </a:pPr>
            <a:r>
              <a:rPr lang="en-US" sz="2204">
                <a:solidFill>
                  <a:srgbClr val="004B84"/>
                </a:solidFill>
                <a:latin typeface="Montserrat Light Bold"/>
              </a:rPr>
              <a:t>Identify various light and shape displays indicating a vessel’s type, navigational status or operational condition, along with various elements of the IALA Maritime Buoyage System – Region ‘B’. Team members will be judged on accuracy of identification in this timed event</a:t>
            </a:r>
          </a:p>
          <a:p>
            <a:pPr algn="l">
              <a:lnSpc>
                <a:spcPts val="3306"/>
              </a:lnSpc>
            </a:pPr>
            <a:endParaRPr lang="en-US" sz="2204">
              <a:solidFill>
                <a:srgbClr val="004B84"/>
              </a:solidFill>
              <a:latin typeface="Montserrat Light Bold"/>
            </a:endParaRPr>
          </a:p>
        </p:txBody>
      </p:sp>
      <p:sp>
        <p:nvSpPr>
          <p:cNvPr id="15" name="TextBox 15"/>
          <p:cNvSpPr txBox="1"/>
          <p:nvPr/>
        </p:nvSpPr>
        <p:spPr>
          <a:xfrm>
            <a:off x="740496" y="1518050"/>
            <a:ext cx="13954817" cy="680908"/>
          </a:xfrm>
          <a:prstGeom prst="rect">
            <a:avLst/>
          </a:prstGeom>
        </p:spPr>
        <p:txBody>
          <a:bodyPr lIns="0" tIns="0" rIns="0" bIns="0" rtlCol="0" anchor="t">
            <a:spAutoFit/>
          </a:bodyPr>
          <a:lstStyle/>
          <a:p>
            <a:pPr>
              <a:lnSpc>
                <a:spcPts val="5442"/>
              </a:lnSpc>
            </a:pPr>
            <a:r>
              <a:rPr lang="en-US" sz="3628">
                <a:solidFill>
                  <a:srgbClr val="004B84"/>
                </a:solidFill>
                <a:latin typeface="Montserrat Light Bold Italics"/>
              </a:rPr>
              <a:t>Participating teams will be challenged to (continued):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2480</Words>
  <Application>Microsoft Office PowerPoint</Application>
  <PresentationFormat>Custom</PresentationFormat>
  <Paragraphs>371</Paragraphs>
  <Slides>29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Montserrat Light Bold</vt:lpstr>
      <vt:lpstr>Montserrat Light</vt:lpstr>
      <vt:lpstr>Montserrat Classic Bold</vt:lpstr>
      <vt:lpstr>Montserrat Light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NSC 2024 Exercise Overview - FINAL</dc:title>
  <dc:creator>Stacey Walsh</dc:creator>
  <cp:lastModifiedBy>Stacey Walsh</cp:lastModifiedBy>
  <cp:revision>3</cp:revision>
  <dcterms:created xsi:type="dcterms:W3CDTF">2006-08-16T00:00:00Z</dcterms:created>
  <dcterms:modified xsi:type="dcterms:W3CDTF">2024-01-10T20:24:18Z</dcterms:modified>
  <dc:identifier>DAF5ac8cZxs</dc:identifier>
</cp:coreProperties>
</file>